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84" r:id="rId1"/>
  </p:sldMasterIdLst>
  <p:notesMasterIdLst>
    <p:notesMasterId r:id="rId22"/>
  </p:notes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62" r:id="rId9"/>
    <p:sldId id="267" r:id="rId10"/>
    <p:sldId id="263" r:id="rId11"/>
    <p:sldId id="269" r:id="rId12"/>
    <p:sldId id="264" r:id="rId13"/>
    <p:sldId id="270" r:id="rId14"/>
    <p:sldId id="265" r:id="rId15"/>
    <p:sldId id="271" r:id="rId16"/>
    <p:sldId id="266" r:id="rId17"/>
    <p:sldId id="272" r:id="rId18"/>
    <p:sldId id="273" r:id="rId19"/>
    <p:sldId id="268" r:id="rId20"/>
    <p:sldId id="274" r:id="rId2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8DAA4-CA5D-4450-A754-1F77E8232CEC}" type="datetimeFigureOut">
              <a:rPr kumimoji="1" lang="en-US" altLang="ja-JP"/>
              <a:t>6/13/2017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0D07C-4664-401A-896B-08547180CB12}" type="slidenum">
              <a:rPr kumimoji="1" lang="en-US" altLang="ja-JP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3617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0D07C-4664-401A-896B-08547180CB12}" type="slidenum">
              <a:rPr kumimoji="1" lang="en-US" altLang="ja-JP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3764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0D07C-4664-401A-896B-08547180CB12}" type="slidenum">
              <a:rPr kumimoji="1" lang="en-US" altLang="ja-JP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0357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0D07C-4664-401A-896B-08547180CB12}" type="slidenum">
              <a:rPr kumimoji="1" lang="en-US" altLang="ja-JP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5757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0D07C-4664-401A-896B-08547180CB12}" type="slidenum">
              <a:rPr kumimoji="1" lang="en-US" altLang="ja-JP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1209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0D07C-4664-401A-896B-08547180CB12}" type="slidenum">
              <a:rPr kumimoji="1" lang="en-US" altLang="ja-JP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4312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0D07C-4664-401A-896B-08547180CB12}" type="slidenum">
              <a:rPr kumimoji="1" lang="en-US" altLang="ja-JP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3275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0D07C-4664-401A-896B-08547180CB12}" type="slidenum">
              <a:rPr kumimoji="1" lang="en-US" altLang="ja-JP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7928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0D07C-4664-401A-896B-08547180CB12}" type="slidenum">
              <a:rPr kumimoji="1" lang="en-US" altLang="ja-JP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8199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0D07C-4664-401A-896B-08547180CB12}" type="slidenum">
              <a:rPr kumimoji="1" lang="en-US" altLang="ja-JP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9791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0D07C-4664-401A-896B-08547180CB12}" type="slidenum">
              <a:rPr kumimoji="1" lang="en-US" altLang="ja-JP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5751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0D07C-4664-401A-896B-08547180CB12}" type="slidenum">
              <a:rPr kumimoji="1" lang="en-US" altLang="ja-JP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1657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0D07C-4664-401A-896B-08547180CB12}" type="slidenum">
              <a:rPr kumimoji="1" lang="en-US" altLang="ja-JP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66560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0D07C-4664-401A-896B-08547180CB12}" type="slidenum">
              <a:rPr kumimoji="1" lang="en-US" altLang="ja-JP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6506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0D07C-4664-401A-896B-08547180CB12}" type="slidenum">
              <a:rPr kumimoji="1" lang="en-US" altLang="ja-JP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7893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0D07C-4664-401A-896B-08547180CB12}" type="slidenum">
              <a:rPr kumimoji="1" lang="en-US" altLang="ja-JP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650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0D07C-4664-401A-896B-08547180CB12}" type="slidenum">
              <a:rPr kumimoji="1" lang="en-US" altLang="ja-JP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7330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0D07C-4664-401A-896B-08547180CB12}" type="slidenum">
              <a:rPr kumimoji="1" lang="en-US" altLang="ja-JP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5656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0D07C-4664-401A-896B-08547180CB12}" type="slidenum">
              <a:rPr kumimoji="1" lang="en-US" altLang="ja-JP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4903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0D07C-4664-401A-896B-08547180CB12}" type="slidenum">
              <a:rPr kumimoji="1" lang="en-US" altLang="ja-JP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7729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0D07C-4664-401A-896B-08547180CB12}" type="slidenum">
              <a:rPr kumimoji="1" lang="en-US" altLang="ja-JP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1449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E02A643-9BB0-4E02-80B2-2C0A5E5D738E}" type="datetimeFigureOut">
              <a:rPr kumimoji="1" lang="ja-JP" altLang="en-US" smtClean="0"/>
              <a:t>2017/6/13</a:t>
            </a:fld>
            <a:endParaRPr kumimoji="1" lang="ja-JP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4752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2017/6/13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8711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2017/6/13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165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2017/6/13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1351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E02A643-9BB0-4E02-80B2-2C0A5E5D738E}" type="datetimeFigureOut">
              <a:rPr kumimoji="1" lang="ja-JP" altLang="en-US" smtClean="0"/>
              <a:t>2017/6/13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3702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2017/6/13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85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2017/6/13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920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2017/6/13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7915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2017/6/13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740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2017/6/13</a:t>
            </a:fld>
            <a:endParaRPr kumimoji="1" lang="ja-JP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kumimoji="1" lang="ja-JP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9596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E02A643-9BB0-4E02-80B2-2C0A5E5D738E}" type="datetimeFigureOut">
              <a:rPr kumimoji="1" lang="ja-JP" altLang="en-US" smtClean="0"/>
              <a:t>2017/6/13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97444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E02A643-9BB0-4E02-80B2-2C0A5E5D738E}" type="datetimeFigureOut">
              <a:rPr kumimoji="1" lang="ja-JP" altLang="en-US" smtClean="0"/>
              <a:t>2017/6/13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70535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ntj.jac.go.jp/dglib/contents/learn/edc9/enjoy/kyougen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ntj.jac.go.jp/dglib/contents/learn/edc4/index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ntj.jac.go.jp/dglib/contents/learn/edc20/digest/index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Z0lcZKFQ5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hXCuEzufr24" TargetMode="External"/><Relationship Id="rId3" Type="http://schemas.openxmlformats.org/officeDocument/2006/relationships/hyperlink" Target="https://www.youtube.com/watch?v=BZ0lcZKFQ5M" TargetMode="External"/><Relationship Id="rId7" Type="http://schemas.openxmlformats.org/officeDocument/2006/relationships/hyperlink" Target="https://www.youtube.com/watch?v=txAi8pj17EI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h0Z0bUy-XTs" TargetMode="External"/><Relationship Id="rId5" Type="http://schemas.openxmlformats.org/officeDocument/2006/relationships/hyperlink" Target="https://www.youtube.com/watch?v=0UoG6Y8N-k4" TargetMode="External"/><Relationship Id="rId4" Type="http://schemas.openxmlformats.org/officeDocument/2006/relationships/hyperlink" Target="https://www.youtube.com/watch?v=hi7RGDswPz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ntj.jac.go.jp/dglib/contents/learn/edc22/digest/index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>
                <a:latin typeface="ＭＳ Ｐゴシック"/>
                <a:ea typeface="ＭＳ Ｐゴシック"/>
              </a:rPr>
              <a:t>日本芸能の</a:t>
            </a:r>
            <a:br>
              <a:rPr kumimoji="1" lang="ja-JP" altLang="en-US" dirty="0">
                <a:latin typeface="ＭＳ Ｐゴシック"/>
                <a:ea typeface="ＭＳ Ｐゴシック"/>
              </a:rPr>
            </a:br>
            <a:r>
              <a:rPr kumimoji="1" lang="ja-JP" altLang="en-US">
                <a:latin typeface="ＭＳ Ｐゴシック"/>
                <a:ea typeface="ＭＳ Ｐゴシック"/>
              </a:rPr>
              <a:t>歴史と伝統芸能</a:t>
            </a:r>
            <a:endParaRPr kumimoji="1" lang="ja-JP" altLang="en-US">
              <a:solidFill>
                <a:srgbClr val="000000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kumimoji="1" lang="ja-JP" altLang="en-US" sz="2000" dirty="0">
                <a:latin typeface="ＭＳ Ｐゴシック"/>
                <a:ea typeface="ＭＳ Ｐゴシック"/>
              </a:rPr>
              <a:t>2017.06.06</a:t>
            </a:r>
            <a:endParaRPr kumimoji="1" lang="ja-JP" altLang="en-US" sz="2000" dirty="0">
              <a:solidFill>
                <a:srgbClr val="000000"/>
              </a:solidFill>
              <a:latin typeface="ＭＳ Ｐゴシック"/>
              <a:ea typeface="ＭＳ Ｐゴシック"/>
            </a:endParaRPr>
          </a:p>
          <a:p>
            <a:r>
              <a:rPr kumimoji="1" lang="ja-JP" altLang="en-US" sz="2000">
                <a:latin typeface="ＭＳ Ｐゴシック"/>
                <a:ea typeface="ＭＳ Ｐゴシック"/>
              </a:rPr>
              <a:t>LifeSchoolOmiya</a:t>
            </a:r>
            <a:endParaRPr kumimoji="1" lang="ja-JP" altLang="en-US" sz="2000" dirty="0">
              <a:latin typeface="ＭＳ Ｐゴシック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28380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>
                <a:latin typeface="ＭＳ ゴシック"/>
                <a:ea typeface="ＭＳ ゴシック"/>
              </a:rPr>
              <a:t>能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2744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6800" y="642938"/>
            <a:ext cx="10058400" cy="1668108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>
                <a:latin typeface="ＭＳ ゴシック"/>
                <a:ea typeface="ＭＳ ゴシック"/>
              </a:rPr>
              <a:t>早わかり動画をご覧ください</a:t>
            </a:r>
            <a:endParaRPr kumimoji="1" lang="ja-JP" altLang="en-US" sz="1200" dirty="0">
              <a:solidFill>
                <a:srgbClr val="262626"/>
              </a:solidFill>
              <a:latin typeface="ＭＳ ゴシック"/>
              <a:ea typeface="ＭＳ ゴシック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66800" y="2103438"/>
            <a:ext cx="10058400" cy="196228"/>
          </a:xfr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pPr marL="0" indent="0" algn="ctr">
              <a:buNone/>
            </a:pPr>
            <a:r>
              <a:rPr kumimoji="1" lang="ja-JP" altLang="en-US" dirty="0">
                <a:latin typeface="ＭＳ ゴシック"/>
                <a:ea typeface="ＭＳ ゴシック"/>
                <a:hlinkClick r:id="rId3"/>
              </a:rPr>
              <a:t>http://www2.ntj.jac.go.jp/dglib/contents/learn/edc9/enjoy/kyougen.html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73592" y="2257425"/>
            <a:ext cx="3048000" cy="246221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ja-JP" altLang="en-US" sz="1000">
                <a:solidFill>
                  <a:srgbClr val="262626"/>
                </a:solidFill>
                <a:latin typeface="ＭＳ ゴシック"/>
                <a:ea typeface="ＭＳ ゴシック"/>
              </a:rPr>
              <a:t>5分40秒</a:t>
            </a:r>
            <a:r>
              <a:rPr lang="ja-JP" altLang="en-US" sz="1000">
                <a:latin typeface="ＭＳ ゴシック"/>
                <a:ea typeface="ＭＳ ゴシック"/>
              </a:rPr>
              <a:t>​</a:t>
            </a:r>
            <a:endParaRPr lang="ja-JP" altLang="en-US" sz="1000"/>
          </a:p>
        </p:txBody>
      </p:sp>
      <p:pic>
        <p:nvPicPr>
          <p:cNvPr id="6" name="図 6" descr="dl_img_to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1828" y="3040506"/>
            <a:ext cx="7640152" cy="249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96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262626"/>
                </a:solidFill>
                <a:latin typeface="ＭＳ ゴシック"/>
                <a:ea typeface="ＭＳ ゴシック"/>
              </a:rPr>
              <a:t>文楽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47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6800" y="642938"/>
            <a:ext cx="10058400" cy="1668108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>
                <a:latin typeface="ＭＳ ゴシック"/>
                <a:ea typeface="ＭＳ ゴシック"/>
              </a:rPr>
              <a:t>早わかり動画をご覧ください</a:t>
            </a:r>
            <a:endParaRPr kumimoji="1" lang="ja-JP" altLang="en-US" sz="1200" dirty="0">
              <a:solidFill>
                <a:srgbClr val="262626"/>
              </a:solidFill>
              <a:latin typeface="ＭＳ ゴシック"/>
              <a:ea typeface="ＭＳ ゴシック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66800" y="2103438"/>
            <a:ext cx="10058400" cy="196228"/>
          </a:xfr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pPr marL="0" indent="0" algn="ctr">
              <a:buNone/>
            </a:pPr>
            <a:r>
              <a:rPr kumimoji="1" lang="ja-JP" altLang="en-US" dirty="0">
                <a:latin typeface="ＭＳ ゴシック"/>
                <a:ea typeface="ＭＳ ゴシック"/>
                <a:hlinkClick r:id="rId3"/>
              </a:rPr>
              <a:t>http://www2.ntj.jac.go.jp/dglib/contents/learn/edc4/index.html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73592" y="2257425"/>
            <a:ext cx="3048000" cy="246221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ja-JP" altLang="en-US" sz="1000">
                <a:solidFill>
                  <a:srgbClr val="262626"/>
                </a:solidFill>
                <a:latin typeface="ＭＳ ゴシック"/>
                <a:ea typeface="ＭＳ ゴシック"/>
              </a:rPr>
              <a:t>5分32秒</a:t>
            </a:r>
            <a:r>
              <a:rPr lang="ja-JP" altLang="en-US" sz="1000">
                <a:latin typeface="ＭＳ ゴシック"/>
                <a:ea typeface="ＭＳ ゴシック"/>
              </a:rPr>
              <a:t>​</a:t>
            </a:r>
            <a:endParaRPr lang="ja-JP" altLang="en-US" sz="1000"/>
          </a:p>
        </p:txBody>
      </p:sp>
      <p:pic>
        <p:nvPicPr>
          <p:cNvPr id="6" name="図 6" descr="head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1828" y="3438972"/>
            <a:ext cx="7640152" cy="169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36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262626"/>
                </a:solidFill>
                <a:latin typeface="ＭＳ ゴシック"/>
                <a:ea typeface="ＭＳ ゴシック"/>
              </a:rPr>
              <a:t>寄席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2843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6800" y="642938"/>
            <a:ext cx="10058400" cy="1668108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>
                <a:latin typeface="ＭＳ ゴシック"/>
                <a:ea typeface="ＭＳ ゴシック"/>
              </a:rPr>
              <a:t>早わかり動画をご覧ください</a:t>
            </a:r>
            <a:endParaRPr kumimoji="1" lang="ja-JP" altLang="en-US" sz="1200" dirty="0">
              <a:solidFill>
                <a:srgbClr val="262626"/>
              </a:solidFill>
              <a:latin typeface="ＭＳ ゴシック"/>
              <a:ea typeface="ＭＳ ゴシック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66800" y="2103438"/>
            <a:ext cx="10058400" cy="196228"/>
          </a:xfr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pPr marL="0" indent="0" algn="ctr">
              <a:buNone/>
            </a:pPr>
            <a:r>
              <a:rPr kumimoji="1" lang="ja-JP" altLang="en-US" dirty="0">
                <a:latin typeface="ＭＳ ゴシック"/>
                <a:ea typeface="ＭＳ ゴシック"/>
                <a:hlinkClick r:id="rId3"/>
              </a:rPr>
              <a:t>http://www2.ntj.jac.go.jp/dglib/contents/learn/edc20/digest/index.html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73592" y="2257425"/>
            <a:ext cx="3048000" cy="246221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ja-JP" altLang="en-US" sz="1000">
                <a:solidFill>
                  <a:srgbClr val="262626"/>
                </a:solidFill>
                <a:latin typeface="ＭＳ ゴシック"/>
                <a:ea typeface="ＭＳ ゴシック"/>
              </a:rPr>
              <a:t>5分31秒</a:t>
            </a:r>
            <a:r>
              <a:rPr lang="ja-JP" altLang="en-US" sz="1000">
                <a:latin typeface="ＭＳ ゴシック"/>
                <a:ea typeface="ＭＳ ゴシック"/>
              </a:rPr>
              <a:t>​</a:t>
            </a:r>
            <a:endParaRPr lang="ja-JP" altLang="en-US" sz="1000"/>
          </a:p>
        </p:txBody>
      </p:sp>
      <p:pic>
        <p:nvPicPr>
          <p:cNvPr id="6" name="図 6" descr="ED579FB9CD5642CE88F9A308E9F4D365_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6735" y="2533650"/>
            <a:ext cx="5180913" cy="342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25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262626"/>
                </a:solidFill>
                <a:latin typeface="ＭＳ ゴシック"/>
                <a:ea typeface="ＭＳ ゴシック"/>
              </a:rPr>
              <a:t>歌舞伎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8094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6800" y="642938"/>
            <a:ext cx="10058400" cy="1668108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>
                <a:latin typeface="ＭＳ ゴシック"/>
                <a:ea typeface="ＭＳ ゴシック"/>
              </a:rPr>
              <a:t>早わかり動画をご覧ください</a:t>
            </a:r>
            <a:endParaRPr kumimoji="1" lang="ja-JP" altLang="en-US" sz="1200" dirty="0">
              <a:solidFill>
                <a:srgbClr val="262626"/>
              </a:solidFill>
              <a:latin typeface="ＭＳ ゴシック"/>
              <a:ea typeface="ＭＳ ゴシック"/>
            </a:endParaRPr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1093265" y="1838325"/>
            <a:ext cx="10058400" cy="4241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ja-JP" altLang="en-US">
                <a:latin typeface="ＭＳ ゴシック"/>
                <a:ea typeface="ＭＳ ゴシック"/>
              </a:rPr>
              <a:t>がなかったので、解説文読みます。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74725" y="2449513"/>
            <a:ext cx="10301302" cy="341630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ja-JP" altLang="en-US">
                <a:solidFill>
                  <a:srgbClr val="323131"/>
                </a:solidFill>
                <a:latin typeface="ＭＳ Ｐ明朝"/>
                <a:ea typeface="ＭＳ Ｐ明朝"/>
              </a:rPr>
              <a:t>歌舞伎の語源は「傾（かぶ）く」。流行の最先端をいく奇抜なファッション、世間の常識はお構いなしの「かぶき者」をまねた扮装で見せたのが、歌舞伎のルーツといわれる「かぶき踊り」でした。既存の考えにとらわれずに流行を取り入れ、人々を楽しませる――それは、歌舞伎がたえず受け継いできた精神なのです。</a:t>
            </a:r>
            <a:br>
              <a:rPr lang="ja-JP" altLang="en-US" dirty="0">
                <a:latin typeface="ＭＳ Ｐ明朝"/>
                <a:ea typeface="ＭＳ Ｐ明朝"/>
              </a:rPr>
            </a:br>
            <a:br>
              <a:rPr lang="ja-JP" altLang="en-US" dirty="0">
                <a:latin typeface="ＭＳ Ｐ明朝"/>
                <a:ea typeface="ＭＳ Ｐ明朝"/>
              </a:rPr>
            </a:br>
            <a:r>
              <a:rPr lang="ja-JP" altLang="en-US">
                <a:solidFill>
                  <a:srgbClr val="323131"/>
                </a:solidFill>
                <a:latin typeface="ＭＳ Ｐ明朝"/>
                <a:ea typeface="ＭＳ Ｐ明朝"/>
              </a:rPr>
              <a:t>歌舞伎を成り立たせているのは、芝居、踊り、音楽。この3要素で楽しませることを追求し、一つの総合芸術にまで磨き上げてきました。面白いものを貪欲に取り込み、楽しませるための工夫や努力を重ねた結果が、歌舞伎を多彩なものにしました。江戸と上方（京都大坂）を中心に、各時代の観客の趣味嗜好を反映し、名優、名作家たちの活躍で新しいレパートリーを増やしながら今日の歌舞伎に至ります。お上に頼らず、市井の人々が育ててきたところに大きな特徴があります。</a:t>
            </a:r>
            <a:br>
              <a:rPr lang="ja-JP" altLang="en-US" dirty="0">
                <a:latin typeface="ＭＳ Ｐ明朝"/>
                <a:ea typeface="ＭＳ Ｐ明朝"/>
              </a:rPr>
            </a:br>
            <a:br>
              <a:rPr lang="ja-JP" altLang="en-US" dirty="0">
                <a:latin typeface="ＭＳ Ｐ明朝"/>
                <a:ea typeface="ＭＳ Ｐ明朝"/>
              </a:rPr>
            </a:br>
            <a:r>
              <a:rPr lang="ja-JP" altLang="en-US">
                <a:solidFill>
                  <a:srgbClr val="323131"/>
                </a:solidFill>
                <a:latin typeface="ＭＳ Ｐ明朝"/>
                <a:ea typeface="ＭＳ Ｐ明朝"/>
              </a:rPr>
              <a:t>そのレパートリーは700以上で、基本は“ロングラン”。一つの作品に、俳優や裏方の数えきれない工夫が重ねられ、今現在の集大成が、目の前の舞台に広がっている――それが歌舞伎なのです。</a:t>
            </a:r>
          </a:p>
        </p:txBody>
      </p:sp>
    </p:spTree>
    <p:extLst>
      <p:ext uri="{BB962C8B-B14F-4D97-AF65-F5344CB8AC3E}">
        <p14:creationId xmlns:p14="http://schemas.microsoft.com/office/powerpoint/2010/main" val="4236893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28360" y="1866900"/>
            <a:ext cx="5898774" cy="629577"/>
          </a:xfrm>
        </p:spPr>
        <p:txBody>
          <a:bodyPr>
            <a:noAutofit/>
          </a:bodyPr>
          <a:lstStyle/>
          <a:p>
            <a:r>
              <a:rPr kumimoji="1" lang="ja-JP" altLang="en-US" sz="2800" dirty="0">
                <a:latin typeface="ＭＳ ゴシック"/>
                <a:ea typeface="ＭＳ ゴシック"/>
              </a:rPr>
              <a:t>反骨精神が育てた歌舞伎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09468" y="2657475"/>
            <a:ext cx="10261746" cy="313932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ja-JP" altLang="en-US">
                <a:solidFill>
                  <a:srgbClr val="323131"/>
                </a:solidFill>
                <a:latin typeface="ＭＳ Ｐ明朝"/>
                <a:ea typeface="ＭＳ Ｐ明朝"/>
              </a:rPr>
              <a:t>「かぶき踊り」が出雲の阿国によって京都で始められたとされるのが1603（慶長8）年。ですから、歌舞伎にはすでに400年以上の歴史があります。ちなみに江戸で歌舞伎が始められたのは、現在の京橋に中村座ができた1624（寛永元）年といわれています。</a:t>
            </a:r>
            <a:br>
              <a:rPr lang="ja-JP" altLang="en-US" dirty="0">
                <a:latin typeface="ＭＳ Ｐ明朝"/>
                <a:ea typeface="ＭＳ Ｐ明朝"/>
              </a:rPr>
            </a:br>
            <a:br>
              <a:rPr lang="ja-JP" altLang="en-US" dirty="0">
                <a:latin typeface="ＭＳ Ｐ明朝"/>
                <a:ea typeface="ＭＳ Ｐ明朝"/>
              </a:rPr>
            </a:br>
            <a:r>
              <a:rPr lang="ja-JP" altLang="en-US">
                <a:solidFill>
                  <a:srgbClr val="323131"/>
                </a:solidFill>
                <a:latin typeface="ＭＳ Ｐ明朝"/>
                <a:ea typeface="ＭＳ Ｐ明朝"/>
              </a:rPr>
              <a:t>かぶき踊りの人気を受けて、遊女を含めた女性たちの「女歌舞伎（おんなかぶき）」や、前髪の残る少年たちの「若衆歌舞伎（わかしゅかぶき）」が始まりますが、いずれも風紀を乱すという理由で幕府に禁止されます。そこで次に登場したのが、成人男性中心の「野郎歌舞伎（やろうかぶき）」。歌舞伎を男性だけが演じる過程で「女方（おんながた）」も生まれ、今日の歌舞伎の基礎ができ上がりました。</a:t>
            </a:r>
            <a:br>
              <a:rPr lang="ja-JP" altLang="en-US" dirty="0">
                <a:latin typeface="ＭＳ Ｐ明朝"/>
                <a:ea typeface="ＭＳ Ｐ明朝"/>
              </a:rPr>
            </a:br>
            <a:br>
              <a:rPr lang="ja-JP" altLang="en-US" dirty="0">
                <a:latin typeface="ＭＳ Ｐ明朝"/>
                <a:ea typeface="ＭＳ Ｐ明朝"/>
              </a:rPr>
            </a:br>
            <a:r>
              <a:rPr lang="ja-JP" altLang="en-US">
                <a:solidFill>
                  <a:srgbClr val="323131"/>
                </a:solidFill>
                <a:latin typeface="ＭＳ Ｐ明朝"/>
                <a:ea typeface="ＭＳ Ｐ明朝"/>
              </a:rPr>
              <a:t>どんな苦境も乗り越え、成長の糧にしてしまう――。興行主である座元（ざもと）や歌舞伎俳優、彼らを支えるスタッフに流れる反骨精神もまた、歌舞伎がこれまで受け継がれる上で欠かせないものでした。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03546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6600" dirty="0">
                <a:latin typeface="ＭＳ ゴシック"/>
                <a:ea typeface="ＭＳ ゴシック"/>
              </a:rPr>
              <a:t>最後に気になる日本芸能に触れてみよう！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sz="1200">
                <a:solidFill>
                  <a:schemeClr val="tx1"/>
                </a:solidFill>
                <a:latin typeface="ＭＳ ゴシック"/>
                <a:ea typeface="ＭＳ ゴシック"/>
              </a:rPr>
              <a:t>雅楽</a:t>
            </a:r>
            <a:r>
              <a:rPr lang="ja-JP" altLang="en-US" sz="1200" dirty="0">
                <a:solidFill>
                  <a:schemeClr val="tx1"/>
                </a:solidFill>
              </a:rPr>
              <a:t>　</a:t>
            </a:r>
            <a:r>
              <a:rPr lang="ja-JP" altLang="en-US" sz="1200">
                <a:solidFill>
                  <a:schemeClr val="tx1"/>
                </a:solidFill>
              </a:rPr>
              <a:t>一番有名な曲「平調　越殿楽」</a:t>
            </a:r>
            <a:r>
              <a:rPr lang="ja-JP" altLang="en-US" sz="1200" dirty="0">
                <a:solidFill>
                  <a:schemeClr val="tx1"/>
                </a:solidFill>
              </a:rPr>
              <a:t>　</a:t>
            </a:r>
            <a:r>
              <a:rPr kumimoji="1" lang="ja-JP" altLang="en-US" sz="1200" dirty="0">
                <a:solidFill>
                  <a:schemeClr val="tx1"/>
                </a:solidFill>
                <a:hlinkClick r:id="rId3"/>
              </a:rPr>
              <a:t>https://www.youtube.com/watch?v=BZ0lcZKFQ5M</a:t>
            </a:r>
            <a:r>
              <a:rPr kumimoji="1" lang="ja-JP" altLang="en-US" sz="1200">
                <a:solidFill>
                  <a:schemeClr val="tx1"/>
                </a:solidFill>
                <a:latin typeface="ＭＳ ゴシック"/>
                <a:ea typeface="ＭＳ ゴシック"/>
              </a:rPr>
              <a:t>　12分41秒</a:t>
            </a:r>
          </a:p>
        </p:txBody>
      </p:sp>
    </p:spTree>
    <p:extLst>
      <p:ext uri="{BB962C8B-B14F-4D97-AF65-F5344CB8AC3E}">
        <p14:creationId xmlns:p14="http://schemas.microsoft.com/office/powerpoint/2010/main" val="2066186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23087" y="1066800"/>
            <a:ext cx="4930056" cy="13716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</a:rPr>
              <a:t>日本芸能の歴史と伝統芸能</a:t>
            </a:r>
            <a:endParaRPr kumimoji="1" lang="ja-JP" altLang="en-US" sz="2800" dirty="0">
              <a:solidFill>
                <a:srgbClr val="000000"/>
              </a:solidFill>
              <a:latin typeface="ＭＳ ゴシック"/>
              <a:ea typeface="ＭＳ ゴシック"/>
            </a:endParaRPr>
          </a:p>
        </p:txBody>
      </p:sp>
      <p:pic>
        <p:nvPicPr>
          <p:cNvPr id="4" name="図 4" descr="1のコピー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86475" y="3067050"/>
            <a:ext cx="4027346" cy="2293028"/>
          </a:xfrm>
          <a:prstGeom prst="rect">
            <a:avLst/>
          </a:prstGeom>
        </p:spPr>
      </p:pic>
      <p:pic>
        <p:nvPicPr>
          <p:cNvPr id="6" name="図 6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650" y="3076575"/>
            <a:ext cx="3938903" cy="227180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637683" y="2047875"/>
            <a:ext cx="6891703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ja-JP" altLang="en-US">
                <a:latin typeface="ＭＳ ゴシック"/>
                <a:ea typeface="ＭＳ ゴシック"/>
              </a:rPr>
              <a:t>今なお続いている歌舞伎・能・狂言などの伝統芸能から、​</a:t>
            </a:r>
            <a:br>
              <a:rPr lang="ja-JP" altLang="en-US" dirty="0">
                <a:latin typeface="ＭＳ ゴシック"/>
                <a:ea typeface="ＭＳ ゴシック"/>
              </a:rPr>
            </a:br>
            <a:r>
              <a:rPr lang="ja-JP" altLang="en-US">
                <a:ea typeface="ＭＳ ゴシック"/>
              </a:rPr>
              <a:t>日本特有のエンター</a:t>
            </a:r>
            <a:r>
              <a:rPr lang="ja-JP" altLang="en-US"/>
              <a:t>テイメントを紐解く。​</a:t>
            </a:r>
          </a:p>
        </p:txBody>
      </p:sp>
    </p:spTree>
    <p:extLst>
      <p:ext uri="{BB962C8B-B14F-4D97-AF65-F5344CB8AC3E}">
        <p14:creationId xmlns:p14="http://schemas.microsoft.com/office/powerpoint/2010/main" val="2943397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2"/>
          <p:cNvSpPr txBox="1">
            <a:spLocks/>
          </p:cNvSpPr>
          <p:nvPr/>
        </p:nvSpPr>
        <p:spPr>
          <a:xfrm>
            <a:off x="1561819" y="2105025"/>
            <a:ext cx="9070975" cy="310601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tabLst>
                <a:tab pos="2633663" algn="l"/>
              </a:tabLst>
              <a:defRPr kumimoji="1" sz="1600" kern="120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>
                <a:solidFill>
                  <a:schemeClr val="tx1"/>
                </a:solidFill>
                <a:latin typeface="ＭＳ ゴシック"/>
                <a:ea typeface="ＭＳ ゴシック"/>
              </a:rPr>
              <a:t>雅楽</a:t>
            </a:r>
            <a:r>
              <a:rPr lang="ja-JP" altLang="en-US" sz="1200" dirty="0">
                <a:solidFill>
                  <a:schemeClr val="tx1"/>
                </a:solidFill>
              </a:rPr>
              <a:t>　</a:t>
            </a:r>
            <a:r>
              <a:rPr lang="ja-JP" altLang="en-US" sz="1200">
                <a:solidFill>
                  <a:schemeClr val="tx1"/>
                </a:solidFill>
              </a:rPr>
              <a:t>一番有名な曲「平調　越殿楽」</a:t>
            </a:r>
            <a:r>
              <a:rPr lang="ja-JP" altLang="en-US" sz="1200" dirty="0">
                <a:solidFill>
                  <a:schemeClr val="tx1"/>
                </a:solidFill>
              </a:rPr>
              <a:t>　</a:t>
            </a:r>
            <a:r>
              <a:rPr lang="ja-JP" altLang="en-US" sz="1200" dirty="0">
                <a:solidFill>
                  <a:schemeClr val="tx1"/>
                </a:solidFill>
                <a:hlinkClick r:id="rId3"/>
              </a:rPr>
              <a:t>https://www.youtube.com/watch?v=BZ0lcZKFQ5M</a:t>
            </a:r>
            <a:r>
              <a:rPr lang="ja-JP" altLang="en-US" sz="1200">
                <a:solidFill>
                  <a:schemeClr val="tx1"/>
                </a:solidFill>
                <a:latin typeface="ＭＳ ゴシック"/>
                <a:ea typeface="ＭＳ ゴシック"/>
              </a:rPr>
              <a:t>　12分41秒</a:t>
            </a:r>
          </a:p>
          <a:p>
            <a:endParaRPr lang="ja-JP" altLang="en-US" sz="1200" dirty="0">
              <a:solidFill>
                <a:schemeClr val="tx1"/>
              </a:solidFill>
              <a:latin typeface="ＭＳ ゴシック"/>
              <a:ea typeface="ＭＳ ゴシック"/>
            </a:endParaRPr>
          </a:p>
          <a:p>
            <a:r>
              <a:rPr lang="ja-JP" altLang="en-US" sz="1200">
                <a:solidFill>
                  <a:schemeClr val="tx1"/>
                </a:solidFill>
                <a:latin typeface="ＭＳ ゴシック"/>
                <a:ea typeface="ＭＳ ゴシック"/>
              </a:rPr>
              <a:t>能楽　一番有名な演目「高砂」　</a:t>
            </a:r>
            <a:r>
              <a:rPr lang="ja-JP" altLang="en-US" sz="1200" dirty="0">
                <a:solidFill>
                  <a:schemeClr val="tx1"/>
                </a:solidFill>
                <a:latin typeface="ＭＳ ゴシック"/>
                <a:ea typeface="ＭＳ ゴシック"/>
                <a:hlinkClick r:id="rId4"/>
              </a:rPr>
              <a:t>https://www.youtube.com/watch?v=hi7RGDswPzU</a:t>
            </a:r>
            <a:r>
              <a:rPr lang="ja-JP" altLang="en-US" sz="1200">
                <a:solidFill>
                  <a:schemeClr val="tx1"/>
                </a:solidFill>
                <a:latin typeface="ＭＳ ゴシック"/>
                <a:ea typeface="ＭＳ ゴシック"/>
              </a:rPr>
              <a:t>　13分13秒</a:t>
            </a:r>
          </a:p>
          <a:p>
            <a:endParaRPr lang="ja-JP" altLang="en-US" sz="1200" dirty="0">
              <a:solidFill>
                <a:schemeClr val="tx1"/>
              </a:solidFill>
              <a:latin typeface="ＭＳ ゴシック"/>
              <a:ea typeface="ＭＳ ゴシック"/>
            </a:endParaRPr>
          </a:p>
          <a:p>
            <a:r>
              <a:rPr lang="ja-JP" altLang="en-US" sz="1200">
                <a:solidFill>
                  <a:schemeClr val="tx1"/>
                </a:solidFill>
                <a:latin typeface="ＭＳ ゴシック"/>
                <a:ea typeface="ＭＳ ゴシック"/>
              </a:rPr>
              <a:t>文楽　一番有名な演目「曽根崎心中」　</a:t>
            </a:r>
            <a:r>
              <a:rPr lang="ja-JP" altLang="en-US" sz="1200" dirty="0">
                <a:solidFill>
                  <a:schemeClr val="tx1"/>
                </a:solidFill>
                <a:latin typeface="ＭＳ ゴシック"/>
                <a:ea typeface="ＭＳ ゴシック"/>
                <a:hlinkClick r:id="rId5"/>
              </a:rPr>
              <a:t>https://www.youtube.com/watch?v=0UoG6Y8N-k4</a:t>
            </a:r>
            <a:r>
              <a:rPr lang="ja-JP" altLang="en-US" sz="1200">
                <a:solidFill>
                  <a:schemeClr val="tx1"/>
                </a:solidFill>
                <a:latin typeface="ＭＳ ゴシック"/>
                <a:ea typeface="ＭＳ ゴシック"/>
              </a:rPr>
              <a:t>　8分15秒</a:t>
            </a:r>
          </a:p>
          <a:p>
            <a:endParaRPr lang="ja-JP" altLang="en-US" sz="1200" dirty="0">
              <a:solidFill>
                <a:schemeClr val="tx1"/>
              </a:solidFill>
              <a:latin typeface="ＭＳ ゴシック"/>
              <a:ea typeface="ＭＳ ゴシック"/>
            </a:endParaRPr>
          </a:p>
          <a:p>
            <a:r>
              <a:rPr lang="ja-JP" altLang="en-US" sz="1200">
                <a:solidFill>
                  <a:schemeClr val="tx1"/>
                </a:solidFill>
                <a:latin typeface="ＭＳ ゴシック"/>
                <a:ea typeface="ＭＳ ゴシック"/>
              </a:rPr>
              <a:t>寄席　一番有名な演芸「おかしなヴァイオリン弾き福岡詩二」　</a:t>
            </a:r>
            <a:r>
              <a:rPr lang="ja-JP" altLang="en-US" sz="1200" dirty="0">
                <a:solidFill>
                  <a:schemeClr val="tx1"/>
                </a:solidFill>
                <a:latin typeface="ＭＳ ゴシック"/>
                <a:ea typeface="ＭＳ ゴシック"/>
                <a:hlinkClick r:id="rId6"/>
              </a:rPr>
              <a:t>https://www.youtube.com/watch?v=h0Z0bUy-XTs</a:t>
            </a:r>
            <a:r>
              <a:rPr lang="ja-JP" altLang="en-US" sz="1200">
                <a:solidFill>
                  <a:schemeClr val="tx1"/>
                </a:solidFill>
                <a:latin typeface="ＭＳ ゴシック"/>
                <a:ea typeface="ＭＳ ゴシック"/>
              </a:rPr>
              <a:t>　5分9秒</a:t>
            </a:r>
          </a:p>
          <a:p>
            <a:endParaRPr lang="ja-JP" altLang="en-US" sz="1200" dirty="0">
              <a:solidFill>
                <a:schemeClr val="tx1"/>
              </a:solidFill>
              <a:latin typeface="ＭＳ ゴシック"/>
              <a:ea typeface="ＭＳ ゴシック"/>
            </a:endParaRPr>
          </a:p>
          <a:p>
            <a:r>
              <a:rPr lang="ja-JP" altLang="en-US" sz="1200">
                <a:solidFill>
                  <a:schemeClr val="tx1"/>
                </a:solidFill>
                <a:latin typeface="ＭＳ ゴシック"/>
                <a:ea typeface="ＭＳ ゴシック"/>
              </a:rPr>
              <a:t>寄席　一番有名な漫才「ナイツ」　</a:t>
            </a:r>
            <a:r>
              <a:rPr lang="ja-JP" altLang="en-US" sz="1200" dirty="0">
                <a:solidFill>
                  <a:schemeClr val="tx1"/>
                </a:solidFill>
                <a:latin typeface="ＭＳ ゴシック"/>
                <a:ea typeface="ＭＳ ゴシック"/>
                <a:hlinkClick r:id="rId7"/>
              </a:rPr>
              <a:t>https://www.youtube.com/watch?v=txAi8pj17EI</a:t>
            </a:r>
            <a:r>
              <a:rPr lang="ja-JP" altLang="en-US" sz="1200">
                <a:solidFill>
                  <a:schemeClr val="tx1"/>
                </a:solidFill>
                <a:latin typeface="ＭＳ ゴシック"/>
                <a:ea typeface="ＭＳ ゴシック"/>
              </a:rPr>
              <a:t>　5分23秒</a:t>
            </a:r>
          </a:p>
          <a:p>
            <a:endParaRPr lang="ja-JP" altLang="en-US" sz="1200" dirty="0">
              <a:solidFill>
                <a:schemeClr val="tx1"/>
              </a:solidFill>
              <a:latin typeface="ＭＳ ゴシック"/>
              <a:ea typeface="ＭＳ ゴシック"/>
            </a:endParaRPr>
          </a:p>
          <a:p>
            <a:r>
              <a:rPr lang="ja-JP" altLang="en-US" sz="1200">
                <a:solidFill>
                  <a:schemeClr val="tx1"/>
                </a:solidFill>
                <a:latin typeface="ＭＳ ゴシック"/>
                <a:ea typeface="ＭＳ ゴシック"/>
              </a:rPr>
              <a:t>寄席　一番有名な歌舞伎「NEWシネマ歌舞伎『四谷怪談』」　</a:t>
            </a:r>
            <a:r>
              <a:rPr lang="ja-JP" altLang="en-US" sz="1200" dirty="0">
                <a:solidFill>
                  <a:schemeClr val="tx1"/>
                </a:solidFill>
                <a:latin typeface="ＭＳ ゴシック"/>
                <a:ea typeface="ＭＳ ゴシック"/>
                <a:hlinkClick r:id="rId8"/>
              </a:rPr>
              <a:t>https://www.youtube.com/watch?v=hXCuEzufr24</a:t>
            </a:r>
            <a:r>
              <a:rPr lang="ja-JP" altLang="en-US" sz="1200">
                <a:solidFill>
                  <a:schemeClr val="tx1"/>
                </a:solidFill>
                <a:latin typeface="ＭＳ ゴシック"/>
                <a:ea typeface="ＭＳ ゴシック"/>
              </a:rPr>
              <a:t>　</a:t>
            </a:r>
            <a:r>
              <a:rPr lang="ja-JP" altLang="en-US" sz="1000">
                <a:solidFill>
                  <a:schemeClr val="tx1"/>
                </a:solidFill>
                <a:latin typeface="ＭＳ ゴシック"/>
                <a:ea typeface="ＭＳ ゴシック"/>
              </a:rPr>
              <a:t>予告30秒</a:t>
            </a:r>
          </a:p>
        </p:txBody>
      </p:sp>
    </p:spTree>
    <p:extLst>
      <p:ext uri="{BB962C8B-B14F-4D97-AF65-F5344CB8AC3E}">
        <p14:creationId xmlns:p14="http://schemas.microsoft.com/office/powerpoint/2010/main" val="185114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63688" y="2093913"/>
            <a:ext cx="9070975" cy="3229944"/>
          </a:xfrm>
        </p:spPr>
        <p:txBody>
          <a:bodyPr/>
          <a:lstStyle/>
          <a:p>
            <a:r>
              <a:rPr kumimoji="1" lang="ja-JP" altLang="en-US" sz="5400" dirty="0">
                <a:latin typeface="ＭＳ ゴシック"/>
                <a:ea typeface="ＭＳ ゴシック"/>
              </a:rPr>
              <a:t>Q.これまで日本伝統芸能を</a:t>
            </a:r>
            <a:br>
              <a:rPr kumimoji="1" lang="ja-JP" altLang="en-US" sz="6000" dirty="0">
                <a:solidFill>
                  <a:schemeClr val="tx1"/>
                </a:solidFill>
                <a:latin typeface="ＭＳ ゴシック"/>
                <a:ea typeface="ＭＳ ゴシック"/>
              </a:rPr>
            </a:br>
            <a:r>
              <a:rPr kumimoji="1" lang="ja-JP" altLang="en-US" sz="5400" dirty="0">
                <a:solidFill>
                  <a:srgbClr val="262626"/>
                </a:solidFill>
                <a:latin typeface="ＭＳ ゴシック"/>
                <a:ea typeface="ＭＳ ゴシック"/>
              </a:rPr>
              <a:t>見</a:t>
            </a:r>
            <a:r>
              <a:rPr kumimoji="1" lang="ja-JP" altLang="en-US" sz="5400" dirty="0">
                <a:latin typeface="ＭＳ ゴシック"/>
                <a:ea typeface="ＭＳ ゴシック"/>
              </a:rPr>
              <a:t>たりしたことありますか？</a:t>
            </a:r>
            <a:endParaRPr kumimoji="1" lang="ja-JP" altLang="en-US" sz="5400" dirty="0">
              <a:solidFill>
                <a:srgbClr val="262626"/>
              </a:solidFill>
              <a:latin typeface="ＭＳ ゴシック"/>
              <a:ea typeface="ＭＳ 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11612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2232887033"/>
              </p:ext>
            </p:extLst>
          </p:nvPr>
        </p:nvSpPr>
        <p:spPr>
          <a:xfrm>
            <a:off x="6035675" y="835025"/>
            <a:ext cx="5404440" cy="5216525"/>
          </a:xfrm>
        </p:spPr>
        <p:txBody>
          <a:bodyPr>
            <a:normAutofit/>
          </a:bodyPr>
          <a:lstStyle/>
          <a:p>
            <a:r>
              <a:rPr lang="ja-JP" altLang="en-US" sz="2000">
                <a:latin typeface="Arial"/>
                <a:ea typeface="ＭＳ ゴシック"/>
                <a:cs typeface="Arial"/>
              </a:rPr>
              <a:t>A.</a:t>
            </a:r>
            <a:br>
              <a:rPr lang="en-US">
                <a:solidFill>
                  <a:schemeClr val="tx1"/>
                </a:solidFill>
                <a:latin typeface="Arial"/>
                <a:cs typeface="Arial"/>
              </a:rPr>
            </a:br>
            <a:br>
              <a:rPr lang="en-US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ja-JP" altLang="en-US" sz="2000">
                <a:latin typeface="Arial"/>
                <a:ea typeface="ＭＳ ゴシック"/>
                <a:cs typeface="Arial"/>
              </a:rPr>
              <a:t>・人形浄瑠璃を見たことがある。</a:t>
            </a:r>
            <a:br>
              <a:rPr lang="en-US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ja-JP" altLang="en-US" sz="2000">
                <a:latin typeface="Arial"/>
                <a:ea typeface="ＭＳ ゴシック"/>
                <a:cs typeface="Arial"/>
              </a:rPr>
              <a:t>・NHKで狂言が流れているとつい見てしまう。</a:t>
            </a:r>
            <a:br>
              <a:rPr lang="en-US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ja-JP" altLang="en-US" sz="2000">
                <a:latin typeface="Arial"/>
                <a:ea typeface="ＭＳ ゴシック"/>
                <a:cs typeface="Arial"/>
              </a:rPr>
              <a:t>・学校の体験授業で落語を見たことがある。</a:t>
            </a:r>
            <a:br>
              <a:rPr lang="en-US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ja-JP" altLang="en-US" sz="2000">
                <a:latin typeface="Arial"/>
                <a:ea typeface="ＭＳ ゴシック"/>
                <a:cs typeface="Arial"/>
              </a:rPr>
              <a:t>・芸能は幅広く、これまで見て来たかもしれないが、どんなものがあるかはっきりわからない。</a:t>
            </a:r>
            <a:br>
              <a:rPr lang="en-US">
                <a:solidFill>
                  <a:schemeClr val="tx1"/>
                </a:solidFill>
                <a:latin typeface="Arial"/>
                <a:cs typeface="Arial"/>
              </a:rPr>
            </a:br>
            <a:br>
              <a:rPr lang="en-US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ja-JP" altLang="en-US" sz="2000">
                <a:latin typeface="Arial"/>
                <a:ea typeface="ＭＳ ゴシック"/>
                <a:cs typeface="Arial"/>
              </a:rPr>
              <a:t>などなど…</a:t>
            </a:r>
          </a:p>
        </p:txBody>
      </p:sp>
      <p:pic>
        <p:nvPicPr>
          <p:cNvPr id="5" name="コンテンツ プレースホルダー 4" descr="download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695145" y="1885950"/>
            <a:ext cx="1105097" cy="1105572"/>
          </a:xfrm>
        </p:spPr>
      </p:pic>
      <p:pic>
        <p:nvPicPr>
          <p:cNvPr id="6" name="コンテンツ プレースホルダー 5" descr="images-3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762250" y="1885950"/>
            <a:ext cx="1114979" cy="1114989"/>
          </a:xfrm>
        </p:spPr>
      </p:pic>
      <p:pic>
        <p:nvPicPr>
          <p:cNvPr id="7" name="図 6" descr="images-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8837" y="1885950"/>
            <a:ext cx="1074299" cy="1075694"/>
          </a:xfrm>
          <a:prstGeom prst="rect">
            <a:avLst/>
          </a:prstGeom>
        </p:spPr>
      </p:pic>
      <p:pic>
        <p:nvPicPr>
          <p:cNvPr id="8" name="図 7" descr="images-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5445" y="1885950"/>
            <a:ext cx="1073506" cy="1075096"/>
          </a:xfrm>
          <a:prstGeom prst="rect">
            <a:avLst/>
          </a:prstGeom>
        </p:spPr>
      </p:pic>
      <p:pic>
        <p:nvPicPr>
          <p:cNvPr id="9" name="図 8" descr="images-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5145" y="2895600"/>
            <a:ext cx="1094662" cy="1094658"/>
          </a:xfrm>
          <a:prstGeom prst="rect">
            <a:avLst/>
          </a:prstGeom>
        </p:spPr>
      </p:pic>
      <p:pic>
        <p:nvPicPr>
          <p:cNvPr id="10" name="図 9" descr="images-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8837" y="2943225"/>
            <a:ext cx="1066087" cy="1066083"/>
          </a:xfrm>
          <a:prstGeom prst="rect">
            <a:avLst/>
          </a:prstGeom>
        </p:spPr>
      </p:pic>
      <p:pic>
        <p:nvPicPr>
          <p:cNvPr id="11" name="図 10" descr="images-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1752" y="2943225"/>
            <a:ext cx="1066004" cy="1065810"/>
          </a:xfrm>
          <a:prstGeom prst="rect">
            <a:avLst/>
          </a:prstGeom>
        </p:spPr>
      </p:pic>
      <p:pic>
        <p:nvPicPr>
          <p:cNvPr id="12" name="図 11" descr="images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83553" y="3865275"/>
            <a:ext cx="1143910" cy="1144875"/>
          </a:xfrm>
          <a:prstGeom prst="rect">
            <a:avLst/>
          </a:prstGeom>
        </p:spPr>
      </p:pic>
      <p:pic>
        <p:nvPicPr>
          <p:cNvPr id="13" name="図 12" descr="image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56875" y="2867025"/>
            <a:ext cx="1105097" cy="1106693"/>
          </a:xfrm>
          <a:prstGeom prst="rect">
            <a:avLst/>
          </a:prstGeom>
        </p:spPr>
      </p:pic>
      <p:pic>
        <p:nvPicPr>
          <p:cNvPr id="14" name="図 13" descr="02FF0613324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95145" y="3952875"/>
            <a:ext cx="1052777" cy="1059221"/>
          </a:xfrm>
          <a:prstGeom prst="rect">
            <a:avLst/>
          </a:prstGeom>
        </p:spPr>
      </p:pic>
      <p:pic>
        <p:nvPicPr>
          <p:cNvPr id="15" name="図 14" descr="02F008A1169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18837" y="3952875"/>
            <a:ext cx="1053405" cy="1053101"/>
          </a:xfrm>
          <a:prstGeom prst="rect">
            <a:avLst/>
          </a:prstGeom>
        </p:spPr>
      </p:pic>
      <p:pic>
        <p:nvPicPr>
          <p:cNvPr id="16" name="図 15" descr="02F008A1166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37828" y="3895725"/>
            <a:ext cx="1121329" cy="112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61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6600">
                <a:latin typeface="ＭＳ ゴシック"/>
                <a:ea typeface="ＭＳ ゴシック"/>
              </a:rPr>
              <a:t>q</a:t>
            </a:r>
            <a:r>
              <a:rPr kumimoji="1" lang="ja-JP" altLang="en-US" sz="6600" dirty="0">
                <a:latin typeface="ＭＳ ゴシック"/>
                <a:ea typeface="ＭＳ ゴシック"/>
              </a:rPr>
              <a:t>.歴史が古い日本芸能はどれでしょう。</a:t>
            </a:r>
            <a:endParaRPr kumimoji="1" lang="ja-JP" altLang="en-US" sz="6600" dirty="0">
              <a:solidFill>
                <a:srgbClr val="262626"/>
              </a:solidFill>
              <a:latin typeface="ＭＳ ゴシック"/>
              <a:ea typeface="ＭＳ ゴシック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563623" y="4276725"/>
            <a:ext cx="9070848" cy="457200"/>
          </a:xfrm>
        </p:spPr>
        <p:txBody>
          <a:bodyPr>
            <a:normAutofit/>
          </a:bodyPr>
          <a:lstStyle/>
          <a:p>
            <a:r>
              <a:rPr kumimoji="1" lang="ja-JP" altLang="en-US" sz="2400">
                <a:latin typeface="ＭＳ ゴシック"/>
                <a:ea typeface="ＭＳ ゴシック"/>
              </a:rPr>
              <a:t>雅楽　能　歌舞伎　文楽　落語</a:t>
            </a:r>
            <a:endParaRPr kumimoji="1" lang="ja-JP" altLang="en-US" sz="2400">
              <a:solidFill>
                <a:srgbClr val="736059"/>
              </a:solidFill>
              <a:latin typeface="ＭＳ ゴシック"/>
              <a:ea typeface="ＭＳ 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87114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" descr="始まり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250" y="225425"/>
            <a:ext cx="9628850" cy="641662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9989925" y="1876425"/>
            <a:ext cx="487903" cy="193899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ja-JP" altLang="en-US" sz="4000" b="1">
                <a:solidFill>
                  <a:srgbClr val="C00000"/>
                </a:solidFill>
                <a:latin typeface="Arial"/>
                <a:ea typeface="ＭＳ ゴシック"/>
                <a:cs typeface="Arial"/>
              </a:rPr>
              <a:t>歌舞伎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247109" y="5200650"/>
            <a:ext cx="487903" cy="1323439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ja-JP" altLang="en-US" sz="4000" b="1">
                <a:solidFill>
                  <a:srgbClr val="C00000"/>
                </a:solidFill>
                <a:latin typeface="Arial"/>
                <a:ea typeface="ＭＳ ゴシック"/>
                <a:cs typeface="Arial"/>
              </a:rPr>
              <a:t>落語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66299" y="1562100"/>
            <a:ext cx="487903" cy="1323439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ja-JP" altLang="en-US" sz="4000" b="1">
                <a:solidFill>
                  <a:srgbClr val="C00000"/>
                </a:solidFill>
                <a:latin typeface="Arial"/>
                <a:ea typeface="ＭＳ ゴシック"/>
                <a:cs typeface="Arial"/>
              </a:rPr>
              <a:t>文楽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04624" y="1809750"/>
            <a:ext cx="487903" cy="1323439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ja-JP" altLang="en-US" sz="4000" b="1">
                <a:solidFill>
                  <a:srgbClr val="C00000"/>
                </a:solidFill>
                <a:latin typeface="Arial"/>
                <a:ea typeface="ＭＳ ゴシック"/>
                <a:cs typeface="Arial"/>
              </a:rPr>
              <a:t>雅楽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90289" y="4429125"/>
            <a:ext cx="487903" cy="707886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ja-JP" altLang="en-US" sz="4000" b="1">
                <a:solidFill>
                  <a:srgbClr val="C00000"/>
                </a:solidFill>
                <a:latin typeface="Arial"/>
                <a:ea typeface="ＭＳ ゴシック"/>
                <a:cs typeface="Arial"/>
              </a:rPr>
              <a:t>能</a:t>
            </a:r>
          </a:p>
        </p:txBody>
      </p:sp>
    </p:spTree>
    <p:extLst>
      <p:ext uri="{BB962C8B-B14F-4D97-AF65-F5344CB8AC3E}">
        <p14:creationId xmlns:p14="http://schemas.microsoft.com/office/powerpoint/2010/main" val="704187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5400" dirty="0">
                <a:solidFill>
                  <a:srgbClr val="262626"/>
                </a:solidFill>
                <a:latin typeface="ＭＳ ゴシック"/>
                <a:ea typeface="ＭＳ ゴシック"/>
              </a:rPr>
              <a:t>Q.これら日本芸能</a:t>
            </a:r>
            <a:br>
              <a:rPr kumimoji="1" lang="ja-JP" altLang="en-US" sz="5400" dirty="0">
                <a:solidFill>
                  <a:schemeClr val="tx1"/>
                </a:solidFill>
                <a:latin typeface="ＭＳ ゴシック"/>
                <a:ea typeface="ＭＳ ゴシック"/>
              </a:rPr>
            </a:br>
            <a:r>
              <a:rPr kumimoji="1" lang="ja-JP" altLang="en-US" sz="5400" dirty="0">
                <a:solidFill>
                  <a:srgbClr val="262626"/>
                </a:solidFill>
                <a:latin typeface="ＭＳ ゴシック"/>
                <a:ea typeface="ＭＳ ゴシック"/>
              </a:rPr>
              <a:t>どんなものかわかりますか？</a:t>
            </a:r>
          </a:p>
        </p:txBody>
      </p:sp>
      <p:sp>
        <p:nvSpPr>
          <p:cNvPr id="5" name="テキスト プレースホルダー 2"/>
          <p:cNvSpPr txBox="1">
            <a:spLocks/>
          </p:cNvSpPr>
          <p:nvPr/>
        </p:nvSpPr>
        <p:spPr>
          <a:xfrm>
            <a:off x="1563623" y="4276725"/>
            <a:ext cx="9070848" cy="457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tabLst>
                <a:tab pos="2633663" algn="l"/>
              </a:tabLst>
              <a:defRPr kumimoji="1" sz="1600" kern="120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>
                <a:latin typeface="ＭＳ ゴシック"/>
                <a:ea typeface="ＭＳ ゴシック"/>
              </a:rPr>
              <a:t>雅楽　能　歌舞伎　文楽　落語</a:t>
            </a:r>
            <a:endParaRPr lang="ja-JP" altLang="en-US" sz="2400">
              <a:solidFill>
                <a:srgbClr val="736059"/>
              </a:solidFill>
              <a:latin typeface="ＭＳ ゴシック"/>
              <a:ea typeface="ＭＳ 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36661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>
                <a:latin typeface="ＭＳ ゴシック"/>
                <a:ea typeface="ＭＳ ゴシック"/>
              </a:rPr>
              <a:t>雅楽</a:t>
            </a:r>
            <a:endParaRPr kumimoji="1" lang="ja-JP" altLang="en-US" dirty="0">
              <a:solidFill>
                <a:srgbClr val="262626"/>
              </a:solidFill>
              <a:latin typeface="ＭＳ ゴシック"/>
              <a:ea typeface="ＭＳ ゴシック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535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6800" y="642938"/>
            <a:ext cx="10058400" cy="1668108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>
                <a:latin typeface="ＭＳ ゴシック"/>
                <a:ea typeface="ＭＳ ゴシック"/>
              </a:rPr>
              <a:t>早わかり動画をご覧ください</a:t>
            </a:r>
            <a:endParaRPr kumimoji="1" lang="ja-JP" altLang="en-US" sz="1200" dirty="0">
              <a:solidFill>
                <a:srgbClr val="262626"/>
              </a:solidFill>
              <a:latin typeface="ＭＳ ゴシック"/>
              <a:ea typeface="ＭＳ ゴシック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66800" y="2103438"/>
            <a:ext cx="10058400" cy="196228"/>
          </a:xfr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pPr marL="0" indent="0" algn="ctr">
              <a:buNone/>
            </a:pPr>
            <a:r>
              <a:rPr kumimoji="1" lang="ja-JP" altLang="en-US" dirty="0">
                <a:latin typeface="ＭＳ ゴシック"/>
                <a:ea typeface="ＭＳ ゴシック"/>
                <a:hlinkClick r:id="rId3"/>
              </a:rPr>
              <a:t>http://www2.ntj.jac.go.jp/dglib/contents/learn/edc22/digest/index.html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73592" y="2257425"/>
            <a:ext cx="3048000" cy="24622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ja-JP" altLang="en-US" sz="1000">
                <a:solidFill>
                  <a:srgbClr val="262626"/>
                </a:solidFill>
                <a:latin typeface="ＭＳ ゴシック"/>
                <a:ea typeface="ＭＳ ゴシック"/>
              </a:rPr>
              <a:t>6分16秒</a:t>
            </a:r>
            <a:r>
              <a:rPr lang="ja-JP" altLang="en-US" sz="1000">
                <a:latin typeface="ＭＳ ゴシック"/>
                <a:ea typeface="ＭＳ ゴシック"/>
              </a:rPr>
              <a:t>​</a:t>
            </a:r>
            <a:endParaRPr lang="ja-JP" altLang="en-US" sz="1000"/>
          </a:p>
        </p:txBody>
      </p:sp>
      <p:pic>
        <p:nvPicPr>
          <p:cNvPr id="6" name="図 6" descr="H21heian-no-utamah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1828" y="2781300"/>
            <a:ext cx="7640152" cy="301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817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シャボン">
  <a:themeElements>
    <a:clrScheme name="シャボン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シャボン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シャボン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0</TotalTime>
  <Words>0</Words>
  <Application>Microsoft Office PowerPoint</Application>
  <PresentationFormat>ワイド画面</PresentationFormat>
  <Paragraphs>0</Paragraphs>
  <Slides>20</Slides>
  <Notes>20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1" baseType="lpstr">
      <vt:lpstr>シャボン</vt:lpstr>
      <vt:lpstr>日本芸能の 歴史と伝統芸能</vt:lpstr>
      <vt:lpstr>日本芸能の歴史と伝統芸能</vt:lpstr>
      <vt:lpstr>Q.これまで日本伝統芸能を 見たりしたことありますか？</vt:lpstr>
      <vt:lpstr>A.  ・人形浄瑠璃を見たことがある。 ・NHKで狂言が流れているとつい見てしまう。 ・学校の体験授業で落語を見たことがある。 ・芸能は幅広く、これまで見て来たかもしれないが、どんなものがあるかはっきりわからない。  などなど…</vt:lpstr>
      <vt:lpstr>q.歴史が古い日本芸能はどれでしょう。</vt:lpstr>
      <vt:lpstr>PowerPoint プレゼンテーション</vt:lpstr>
      <vt:lpstr>Q.これら日本芸能 どんなものかわかりますか？</vt:lpstr>
      <vt:lpstr>雅楽</vt:lpstr>
      <vt:lpstr>早わかり動画をご覧ください</vt:lpstr>
      <vt:lpstr>能</vt:lpstr>
      <vt:lpstr>早わかり動画をご覧ください</vt:lpstr>
      <vt:lpstr>文楽</vt:lpstr>
      <vt:lpstr>早わかり動画をご覧ください</vt:lpstr>
      <vt:lpstr>寄席</vt:lpstr>
      <vt:lpstr>早わかり動画をご覧ください</vt:lpstr>
      <vt:lpstr>歌舞伎</vt:lpstr>
      <vt:lpstr>早わかり動画をご覧ください</vt:lpstr>
      <vt:lpstr>反骨精神が育てた歌舞伎</vt:lpstr>
      <vt:lpstr>最後に気になる日本芸能に触れてみよう！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日本芸能の 歴史と伝統芸能</dc:title>
  <dc:creator/>
  <cp:lastModifiedBy/>
  <cp:revision>8</cp:revision>
  <dcterms:created xsi:type="dcterms:W3CDTF">2012-07-27T23:28:17Z</dcterms:created>
  <dcterms:modified xsi:type="dcterms:W3CDTF">2017-06-13T10:08:28Z</dcterms:modified>
</cp:coreProperties>
</file>