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730" r:id="rId1"/>
  </p:sldMasterIdLst>
  <p:notesMasterIdLst>
    <p:notesMasterId r:id="rId26"/>
  </p:notesMasterIdLst>
  <p:sldIdLst>
    <p:sldId id="256" r:id="rId2"/>
    <p:sldId id="257" r:id="rId3"/>
    <p:sldId id="258" r:id="rId4"/>
    <p:sldId id="260" r:id="rId5"/>
    <p:sldId id="259" r:id="rId6"/>
    <p:sldId id="267" r:id="rId7"/>
    <p:sldId id="272" r:id="rId8"/>
    <p:sldId id="262" r:id="rId9"/>
    <p:sldId id="269" r:id="rId10"/>
    <p:sldId id="270" r:id="rId11"/>
    <p:sldId id="271" r:id="rId12"/>
    <p:sldId id="265" r:id="rId13"/>
    <p:sldId id="266" r:id="rId14"/>
    <p:sldId id="268" r:id="rId15"/>
    <p:sldId id="273" r:id="rId16"/>
    <p:sldId id="274" r:id="rId17"/>
    <p:sldId id="275" r:id="rId18"/>
    <p:sldId id="278" r:id="rId19"/>
    <p:sldId id="279" r:id="rId20"/>
    <p:sldId id="280" r:id="rId21"/>
    <p:sldId id="281" r:id="rId22"/>
    <p:sldId id="282" r:id="rId23"/>
    <p:sldId id="283" r:id="rId24"/>
    <p:sldId id="277"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9C0E8-CF02-4000-8774-F5C0B3C43A30}" type="datetimeFigureOut">
              <a:rPr kumimoji="1" lang="en-US" altLang="ja-JP"/>
              <a:t>7/3/2017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9FB67-AE78-496C-A86B-9D090BE32FA0}" type="slidenum">
              <a:rPr kumimoji="1" lang="en-US" altLang="ja-JP"/>
              <a:t>‹#›</a:t>
            </a:fld>
            <a:endParaRPr kumimoji="1" lang="ja-JP" altLang="en-US"/>
          </a:p>
        </p:txBody>
      </p:sp>
    </p:spTree>
    <p:extLst>
      <p:ext uri="{BB962C8B-B14F-4D97-AF65-F5344CB8AC3E}">
        <p14:creationId xmlns:p14="http://schemas.microsoft.com/office/powerpoint/2010/main" val="33766520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1</a:t>
            </a:fld>
            <a:endParaRPr kumimoji="1" lang="ja-JP" altLang="en-US"/>
          </a:p>
        </p:txBody>
      </p:sp>
    </p:spTree>
    <p:extLst>
      <p:ext uri="{BB962C8B-B14F-4D97-AF65-F5344CB8AC3E}">
        <p14:creationId xmlns:p14="http://schemas.microsoft.com/office/powerpoint/2010/main" val="38598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10</a:t>
            </a:fld>
            <a:endParaRPr kumimoji="1" lang="ja-JP" altLang="en-US"/>
          </a:p>
        </p:txBody>
      </p:sp>
    </p:spTree>
    <p:extLst>
      <p:ext uri="{BB962C8B-B14F-4D97-AF65-F5344CB8AC3E}">
        <p14:creationId xmlns:p14="http://schemas.microsoft.com/office/powerpoint/2010/main" val="402708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11</a:t>
            </a:fld>
            <a:endParaRPr kumimoji="1" lang="ja-JP" altLang="en-US"/>
          </a:p>
        </p:txBody>
      </p:sp>
    </p:spTree>
    <p:extLst>
      <p:ext uri="{BB962C8B-B14F-4D97-AF65-F5344CB8AC3E}">
        <p14:creationId xmlns:p14="http://schemas.microsoft.com/office/powerpoint/2010/main" val="3453586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12</a:t>
            </a:fld>
            <a:endParaRPr kumimoji="1" lang="ja-JP" altLang="en-US"/>
          </a:p>
        </p:txBody>
      </p:sp>
    </p:spTree>
    <p:extLst>
      <p:ext uri="{BB962C8B-B14F-4D97-AF65-F5344CB8AC3E}">
        <p14:creationId xmlns:p14="http://schemas.microsoft.com/office/powerpoint/2010/main" val="2288699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13</a:t>
            </a:fld>
            <a:endParaRPr kumimoji="1" lang="ja-JP" altLang="en-US"/>
          </a:p>
        </p:txBody>
      </p:sp>
    </p:spTree>
    <p:extLst>
      <p:ext uri="{BB962C8B-B14F-4D97-AF65-F5344CB8AC3E}">
        <p14:creationId xmlns:p14="http://schemas.microsoft.com/office/powerpoint/2010/main" val="224192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14</a:t>
            </a:fld>
            <a:endParaRPr kumimoji="1" lang="ja-JP" altLang="en-US"/>
          </a:p>
        </p:txBody>
      </p:sp>
    </p:spTree>
    <p:extLst>
      <p:ext uri="{BB962C8B-B14F-4D97-AF65-F5344CB8AC3E}">
        <p14:creationId xmlns:p14="http://schemas.microsoft.com/office/powerpoint/2010/main" val="2088547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a:t>
            </a:fld>
            <a:endParaRPr kumimoji="1" lang="ja-JP" altLang="en-US"/>
          </a:p>
        </p:txBody>
      </p:sp>
    </p:spTree>
    <p:extLst>
      <p:ext uri="{BB962C8B-B14F-4D97-AF65-F5344CB8AC3E}">
        <p14:creationId xmlns:p14="http://schemas.microsoft.com/office/powerpoint/2010/main" val="544865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15</a:t>
            </a:fld>
            <a:endParaRPr kumimoji="1" lang="ja-JP" altLang="en-US"/>
          </a:p>
        </p:txBody>
      </p:sp>
    </p:spTree>
    <p:extLst>
      <p:ext uri="{BB962C8B-B14F-4D97-AF65-F5344CB8AC3E}">
        <p14:creationId xmlns:p14="http://schemas.microsoft.com/office/powerpoint/2010/main" val="3142004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a:t>
            </a:fld>
            <a:endParaRPr kumimoji="1" lang="ja-JP" altLang="en-US"/>
          </a:p>
        </p:txBody>
      </p:sp>
    </p:spTree>
    <p:extLst>
      <p:ext uri="{BB962C8B-B14F-4D97-AF65-F5344CB8AC3E}">
        <p14:creationId xmlns:p14="http://schemas.microsoft.com/office/powerpoint/2010/main" val="3456724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a:t>
            </a:fld>
            <a:endParaRPr kumimoji="1" lang="ja-JP" altLang="en-US"/>
          </a:p>
        </p:txBody>
      </p:sp>
    </p:spTree>
    <p:extLst>
      <p:ext uri="{BB962C8B-B14F-4D97-AF65-F5344CB8AC3E}">
        <p14:creationId xmlns:p14="http://schemas.microsoft.com/office/powerpoint/2010/main" val="730905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a:t>
            </a:fld>
            <a:endParaRPr kumimoji="1" lang="ja-JP" altLang="en-US"/>
          </a:p>
        </p:txBody>
      </p:sp>
    </p:spTree>
    <p:extLst>
      <p:ext uri="{BB962C8B-B14F-4D97-AF65-F5344CB8AC3E}">
        <p14:creationId xmlns:p14="http://schemas.microsoft.com/office/powerpoint/2010/main" val="258959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2</a:t>
            </a:fld>
            <a:endParaRPr kumimoji="1" lang="ja-JP" altLang="en-US"/>
          </a:p>
        </p:txBody>
      </p:sp>
    </p:spTree>
    <p:extLst>
      <p:ext uri="{BB962C8B-B14F-4D97-AF65-F5344CB8AC3E}">
        <p14:creationId xmlns:p14="http://schemas.microsoft.com/office/powerpoint/2010/main" val="4288979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a:t>
            </a:fld>
            <a:endParaRPr kumimoji="1" lang="ja-JP" altLang="en-US"/>
          </a:p>
        </p:txBody>
      </p:sp>
    </p:spTree>
    <p:extLst>
      <p:ext uri="{BB962C8B-B14F-4D97-AF65-F5344CB8AC3E}">
        <p14:creationId xmlns:p14="http://schemas.microsoft.com/office/powerpoint/2010/main" val="1289104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21</a:t>
            </a:fld>
            <a:endParaRPr kumimoji="1" lang="ja-JP" altLang="en-US"/>
          </a:p>
        </p:txBody>
      </p:sp>
    </p:spTree>
    <p:extLst>
      <p:ext uri="{BB962C8B-B14F-4D97-AF65-F5344CB8AC3E}">
        <p14:creationId xmlns:p14="http://schemas.microsoft.com/office/powerpoint/2010/main" val="3400895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22</a:t>
            </a:fld>
            <a:endParaRPr kumimoji="1" lang="ja-JP" altLang="en-US"/>
          </a:p>
        </p:txBody>
      </p:sp>
    </p:spTree>
    <p:extLst>
      <p:ext uri="{BB962C8B-B14F-4D97-AF65-F5344CB8AC3E}">
        <p14:creationId xmlns:p14="http://schemas.microsoft.com/office/powerpoint/2010/main" val="3597465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a:t>
            </a:fld>
            <a:endParaRPr kumimoji="1" lang="ja-JP" altLang="en-US"/>
          </a:p>
        </p:txBody>
      </p:sp>
    </p:spTree>
    <p:extLst>
      <p:ext uri="{BB962C8B-B14F-4D97-AF65-F5344CB8AC3E}">
        <p14:creationId xmlns:p14="http://schemas.microsoft.com/office/powerpoint/2010/main" val="3297988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a:t>
            </a:fld>
            <a:endParaRPr kumimoji="1" lang="ja-JP" altLang="en-US"/>
          </a:p>
        </p:txBody>
      </p:sp>
    </p:spTree>
    <p:extLst>
      <p:ext uri="{BB962C8B-B14F-4D97-AF65-F5344CB8AC3E}">
        <p14:creationId xmlns:p14="http://schemas.microsoft.com/office/powerpoint/2010/main" val="393343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3</a:t>
            </a:fld>
            <a:endParaRPr kumimoji="1" lang="ja-JP" altLang="en-US"/>
          </a:p>
        </p:txBody>
      </p:sp>
    </p:spTree>
    <p:extLst>
      <p:ext uri="{BB962C8B-B14F-4D97-AF65-F5344CB8AC3E}">
        <p14:creationId xmlns:p14="http://schemas.microsoft.com/office/powerpoint/2010/main" val="15995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4</a:t>
            </a:fld>
            <a:endParaRPr kumimoji="1" lang="ja-JP" altLang="en-US"/>
          </a:p>
        </p:txBody>
      </p:sp>
    </p:spTree>
    <p:extLst>
      <p:ext uri="{BB962C8B-B14F-4D97-AF65-F5344CB8AC3E}">
        <p14:creationId xmlns:p14="http://schemas.microsoft.com/office/powerpoint/2010/main" val="271867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5</a:t>
            </a:fld>
            <a:endParaRPr kumimoji="1" lang="ja-JP" altLang="en-US"/>
          </a:p>
        </p:txBody>
      </p:sp>
    </p:spTree>
    <p:extLst>
      <p:ext uri="{BB962C8B-B14F-4D97-AF65-F5344CB8AC3E}">
        <p14:creationId xmlns:p14="http://schemas.microsoft.com/office/powerpoint/2010/main" val="346944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6</a:t>
            </a:fld>
            <a:endParaRPr kumimoji="1" lang="ja-JP" altLang="en-US"/>
          </a:p>
        </p:txBody>
      </p:sp>
    </p:spTree>
    <p:extLst>
      <p:ext uri="{BB962C8B-B14F-4D97-AF65-F5344CB8AC3E}">
        <p14:creationId xmlns:p14="http://schemas.microsoft.com/office/powerpoint/2010/main" val="383730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a:t>
            </a:fld>
            <a:endParaRPr kumimoji="1" lang="ja-JP" altLang="en-US"/>
          </a:p>
        </p:txBody>
      </p:sp>
    </p:spTree>
    <p:extLst>
      <p:ext uri="{BB962C8B-B14F-4D97-AF65-F5344CB8AC3E}">
        <p14:creationId xmlns:p14="http://schemas.microsoft.com/office/powerpoint/2010/main" val="172297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8</a:t>
            </a:fld>
            <a:endParaRPr kumimoji="1" lang="ja-JP" altLang="en-US"/>
          </a:p>
        </p:txBody>
      </p:sp>
    </p:spTree>
    <p:extLst>
      <p:ext uri="{BB962C8B-B14F-4D97-AF65-F5344CB8AC3E}">
        <p14:creationId xmlns:p14="http://schemas.microsoft.com/office/powerpoint/2010/main" val="952877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99FB67-AE78-496C-A86B-9D090BE32FA0}" type="slidenum">
              <a:rPr kumimoji="1" lang="en-US" altLang="ja-JP"/>
              <a:t>9</a:t>
            </a:fld>
            <a:endParaRPr kumimoji="1" lang="ja-JP" altLang="en-US"/>
          </a:p>
        </p:txBody>
      </p:sp>
    </p:spTree>
    <p:extLst>
      <p:ext uri="{BB962C8B-B14F-4D97-AF65-F5344CB8AC3E}">
        <p14:creationId xmlns:p14="http://schemas.microsoft.com/office/powerpoint/2010/main" val="2501679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a:t>マスター サブタイトルの書式設定</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E02A643-9BB0-4E02-80B2-2C0A5E5D738E}" type="datetimeFigureOut">
              <a:rPr kumimoji="1" lang="ja-JP" altLang="en-US" smtClean="0"/>
              <a:t>2017/7/3</a:t>
            </a:fld>
            <a:endParaRPr kumimoji="1" lang="ja-JP" alt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kumimoji="1" lang="ja-JP" alt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986674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2017/7/3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53283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ja-JP" altLang="en-US" dirty="0"/>
              <a:t>マスター タイトルの書式設定</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2017/7/3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60105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2017/7/3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11255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2017/7/3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259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2017/7/3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38191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Date Placeholder 6"/>
          <p:cNvSpPr>
            <a:spLocks noGrp="1"/>
          </p:cNvSpPr>
          <p:nvPr>
            <p:ph type="dt" sz="half" idx="10"/>
          </p:nvPr>
        </p:nvSpPr>
        <p:spPr/>
        <p:txBody>
          <a:bodyPr/>
          <a:lstStyle/>
          <a:p>
            <a:fld id="{0E02A643-9BB0-4E02-80B2-2C0A5E5D738E}" type="datetimeFigureOut">
              <a:rPr kumimoji="1" lang="ja-JP" altLang="en-US" smtClean="0"/>
              <a:t>2017/7/3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46162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dirty="0"/>
              <a:t>マスター タイトルの書式設定</a:t>
            </a:r>
            <a:endParaRPr lang="en-US" dirty="0"/>
          </a:p>
        </p:txBody>
      </p:sp>
      <p:sp>
        <p:nvSpPr>
          <p:cNvPr id="3" name="Date Placeholder 2"/>
          <p:cNvSpPr>
            <a:spLocks noGrp="1"/>
          </p:cNvSpPr>
          <p:nvPr>
            <p:ph type="dt" sz="half" idx="10"/>
          </p:nvPr>
        </p:nvSpPr>
        <p:spPr/>
        <p:txBody>
          <a:bodyPr/>
          <a:lstStyle/>
          <a:p>
            <a:fld id="{0E02A643-9BB0-4E02-80B2-2C0A5E5D738E}" type="datetimeFigureOut">
              <a:rPr kumimoji="1" lang="ja-JP" altLang="en-US" smtClean="0"/>
              <a:t>2017/7/3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86291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2A643-9BB0-4E02-80B2-2C0A5E5D738E}" type="datetimeFigureOut">
              <a:rPr kumimoji="1" lang="ja-JP" altLang="en-US" smtClean="0"/>
              <a:t>2017/7/3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21823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ja-JP" altLang="en-US" dirty="0"/>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2017/7/3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9493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ja-JP" altLang="en-US" dirty="0"/>
              <a:t>マスター タイトルの書式設定</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a:t>マスター テキストの書式設定</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E02A643-9BB0-4E02-80B2-2C0A5E5D738E}" type="datetimeFigureOut">
              <a:rPr kumimoji="1" lang="ja-JP" altLang="en-US" smtClean="0"/>
              <a:t>2017/7/3</a:t>
            </a:fld>
            <a:endParaRPr kumimoji="1" lang="ja-JP" alt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3284170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E02A643-9BB0-4E02-80B2-2C0A5E5D738E}" type="datetimeFigureOut">
              <a:rPr kumimoji="1" lang="ja-JP" altLang="en-US" smtClean="0"/>
              <a:t>2017/7/3</a:t>
            </a:fld>
            <a:endParaRPr kumimoji="1" lang="ja-JP" alt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kumimoji="1" lang="ja-JP" alt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134246938"/>
      </p:ext>
    </p:extLst>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Lst>
  <p:txStyles>
    <p:titleStyle>
      <a:lvl1pPr algn="l" defTabSz="914400" rtl="0" eaLnBrk="1" latinLnBrk="0" hangingPunct="1">
        <a:lnSpc>
          <a:spcPct val="85000"/>
        </a:lnSpc>
        <a:spcBef>
          <a:spcPct val="0"/>
        </a:spcBef>
        <a:buNone/>
        <a:defRPr kumimoji="1"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extLst>
              <p:ext uri="{D42A27DB-BD31-4B8C-83A1-F6EECF244321}">
                <p14:modId xmlns:p14="http://schemas.microsoft.com/office/powerpoint/2010/main" val="1033391922"/>
              </p:ext>
            </p:extLst>
          </p:nvPr>
        </p:nvSpPr>
        <p:spPr/>
        <p:txBody>
          <a:bodyPr/>
          <a:lstStyle/>
          <a:p>
            <a:r>
              <a:rPr lang="ja-JP" sz="9600">
                <a:solidFill>
                  <a:schemeClr val="tx1"/>
                </a:solidFill>
              </a:rPr>
              <a:t>社会人１年生の気持ちで学ぼう</a:t>
            </a:r>
            <a:endParaRPr lang="ja-JP" sz="9600">
              <a:solidFill>
                <a:schemeClr val="tx1"/>
              </a:solidFill>
              <a:latin typeface="ＭＳ Ｐゴシック"/>
              <a:ea typeface="ＭＳ Ｐゴシック"/>
            </a:endParaRPr>
          </a:p>
        </p:txBody>
      </p:sp>
      <p:sp>
        <p:nvSpPr>
          <p:cNvPr id="3" name="サブタイトル 2"/>
          <p:cNvSpPr>
            <a:spLocks noGrp="1"/>
          </p:cNvSpPr>
          <p:nvPr>
            <p:ph type="subTitle" idx="1"/>
            <p:extLst>
              <p:ext uri="{D42A27DB-BD31-4B8C-83A1-F6EECF244321}">
                <p14:modId xmlns:p14="http://schemas.microsoft.com/office/powerpoint/2010/main" val="2522708067"/>
              </p:ext>
            </p:extLst>
          </p:nvPr>
        </p:nvSpPr>
        <p:spPr/>
        <p:txBody>
          <a:bodyPr vert="horz" lIns="91440" tIns="45720" rIns="91440" bIns="45720" rtlCol="0" anchor="t">
            <a:normAutofit/>
          </a:bodyPr>
          <a:lstStyle/>
          <a:p>
            <a:r>
              <a:rPr lang="ja-JP" altLang="en-US">
                <a:latin typeface="ＭＳ Ｐゴシック"/>
                <a:ea typeface="ＭＳ Ｐゴシック"/>
              </a:rPr>
              <a:t>Wardrobe10 </a:t>
            </a:r>
            <a:r>
              <a:rPr lang="ja-JP" sz="2000"/>
              <a:t>2017.07.04</a:t>
            </a:r>
          </a:p>
        </p:txBody>
      </p:sp>
    </p:spTree>
    <p:extLst>
      <p:ext uri="{BB962C8B-B14F-4D97-AF65-F5344CB8AC3E}">
        <p14:creationId xmlns:p14="http://schemas.microsoft.com/office/powerpoint/2010/main" val="212838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sz="3200" b="1">
                <a:solidFill>
                  <a:srgbClr val="F0A22E"/>
                </a:solidFill>
                <a:latin typeface="MS PGothic"/>
                <a:ea typeface="MS PGothic"/>
                <a:cs typeface="Arial"/>
              </a:rPr>
              <a:t>この言葉、もしかしたら地雷かも……。</a:t>
            </a:r>
            <a:br>
              <a:rPr lang="en-US" dirty="0">
                <a:solidFill>
                  <a:schemeClr val="tx1"/>
                </a:solidFill>
                <a:latin typeface="+mj-ea"/>
                <a:cs typeface="+mj-ea"/>
              </a:rPr>
            </a:br>
            <a:r>
              <a:rPr sz="3200" b="1">
                <a:solidFill>
                  <a:srgbClr val="F0A22E"/>
                </a:solidFill>
                <a:latin typeface="MS PGothic"/>
                <a:ea typeface="MS PGothic"/>
                <a:cs typeface="Arial"/>
              </a:rPr>
              <a:t>仕事で目上の人に使うのは微妙なビジネス敬語まとめ24選！</a:t>
            </a:r>
            <a:endParaRPr lang="ja-JP" altLang="en-US" sz="3200">
              <a:solidFill>
                <a:srgbClr val="F0A22E"/>
              </a:solidFill>
              <a:latin typeface="MS PGothic"/>
              <a:ea typeface="MS PGothic"/>
            </a:endParaRPr>
          </a:p>
          <a:p>
            <a:endParaRPr sz="3200" dirty="0">
              <a:solidFill>
                <a:srgbClr val="F0A22E"/>
              </a:solidFill>
              <a:latin typeface="MS PGothic"/>
              <a:ea typeface="MS PGothic"/>
              <a:cs typeface="Arial"/>
            </a:endParaRPr>
          </a:p>
        </p:txBody>
      </p:sp>
      <p:sp>
        <p:nvSpPr>
          <p:cNvPr id="3" name="コンテンツ プレースホルダー 2"/>
          <p:cNvSpPr>
            <a:spLocks noGrp="1"/>
          </p:cNvSpPr>
          <p:nvPr>
            <p:ph sz="half" idx="1"/>
            <p:extLst>
              <p:ext uri="{D42A27DB-BD31-4B8C-83A1-F6EECF244321}">
                <p14:modId xmlns:p14="http://schemas.microsoft.com/office/powerpoint/2010/main" val="1212903655"/>
              </p:ext>
            </p:extLst>
          </p:nvPr>
        </p:nvSpPr>
        <p:spPr>
          <a:xfrm>
            <a:off x="1000125" y="1998663"/>
            <a:ext cx="4664075" cy="4601482"/>
          </a:xfrm>
        </p:spPr>
        <p:txBody>
          <a:bodyPr vert="horz" lIns="91440" tIns="45720" rIns="91440" bIns="45720" rtlCol="0" anchor="t">
            <a:normAutofit/>
          </a:bodyPr>
          <a:lstStyle/>
          <a:p>
            <a:pPr>
              <a:buNone/>
            </a:pPr>
            <a:r>
              <a:rPr>
                <a:solidFill>
                  <a:srgbClr val="606068"/>
                </a:solidFill>
                <a:latin typeface="MS PGothic"/>
                <a:ea typeface="MS PGothic"/>
              </a:rPr>
              <a:t>13：「</a:t>
            </a:r>
            <a:r>
              <a:rPr altLang="en-US">
                <a:solidFill>
                  <a:srgbClr val="606068"/>
                </a:solidFill>
                <a:latin typeface="MS PGothic"/>
                <a:ea typeface="MS PGothic"/>
              </a:rPr>
              <a:t>言い忘れましたが</a:t>
            </a:r>
            <a:r>
              <a:rPr>
                <a:solidFill>
                  <a:srgbClr val="606068"/>
                </a:solidFill>
                <a:latin typeface="Hiragino Kaku Gothic Pro"/>
                <a:ea typeface="MS PGothic"/>
              </a:rPr>
              <a:t>」</a:t>
            </a:r>
            <a:endParaRPr lang="ja-JP" altLang="en-US">
              <a:solidFill>
                <a:schemeClr val="tx1"/>
              </a:solidFill>
              <a:latin typeface="Hiragino Kaku Gothic Pro"/>
              <a:ea typeface="MS PGothic"/>
            </a:endParaRPr>
          </a:p>
          <a:p>
            <a:pPr>
              <a:buNone/>
            </a:pPr>
            <a:r>
              <a:rPr lang="ja-JP" sz="1200">
                <a:solidFill>
                  <a:srgbClr val="606068"/>
                </a:solidFill>
              </a:rPr>
              <a:t>「</a:t>
            </a:r>
            <a:r>
              <a:rPr lang="ja-JP" altLang="en-US" sz="1200">
                <a:solidFill>
                  <a:srgbClr val="606068"/>
                </a:solidFill>
              </a:rPr>
              <a:t>言い忘れました</a:t>
            </a:r>
            <a:r>
              <a:rPr lang="ja-JP" sz="1200">
                <a:solidFill>
                  <a:srgbClr val="606068"/>
                </a:solidFill>
              </a:rPr>
              <a:t>が」という言葉</a:t>
            </a:r>
            <a:r>
              <a:rPr lang="ja-JP" altLang="en-US" sz="1200">
                <a:solidFill>
                  <a:srgbClr val="606068"/>
                </a:solidFill>
              </a:rPr>
              <a:t>に</a:t>
            </a:r>
            <a:r>
              <a:rPr lang="ja-JP" sz="1200">
                <a:solidFill>
                  <a:srgbClr val="606068"/>
                </a:solidFill>
              </a:rPr>
              <a:t>は</a:t>
            </a:r>
            <a:r>
              <a:rPr lang="ja-JP" altLang="en-US" sz="1200">
                <a:solidFill>
                  <a:srgbClr val="606068"/>
                </a:solidFill>
              </a:rPr>
              <a:t>“敬意”</a:t>
            </a:r>
            <a:r>
              <a:rPr lang="ja-JP" sz="1200">
                <a:solidFill>
                  <a:srgbClr val="606068"/>
                </a:solidFill>
              </a:rPr>
              <a:t>が</a:t>
            </a:r>
            <a:r>
              <a:rPr lang="ja-JP" altLang="en-US" sz="1200">
                <a:solidFill>
                  <a:srgbClr val="606068"/>
                </a:solidFill>
              </a:rPr>
              <a:t>含まれて</a:t>
            </a:r>
            <a:r>
              <a:rPr lang="ja-JP" sz="1200">
                <a:solidFill>
                  <a:srgbClr val="606068"/>
                </a:solidFill>
              </a:rPr>
              <a:t>いません。「</a:t>
            </a:r>
            <a:r>
              <a:rPr lang="ja-JP" altLang="en-US" sz="1200">
                <a:solidFill>
                  <a:srgbClr val="606068"/>
                </a:solidFill>
              </a:rPr>
              <a:t>言う」と</a:t>
            </a:r>
            <a:r>
              <a:rPr lang="ja-JP" sz="1200">
                <a:solidFill>
                  <a:srgbClr val="606068"/>
                </a:solidFill>
              </a:rPr>
              <a:t>い</a:t>
            </a:r>
            <a:r>
              <a:rPr lang="ja-JP" altLang="en-US" sz="1200">
                <a:solidFill>
                  <a:srgbClr val="606068"/>
                </a:solidFill>
              </a:rPr>
              <a:t>う言葉</a:t>
            </a:r>
            <a:r>
              <a:rPr lang="ja-JP" sz="1200">
                <a:solidFill>
                  <a:srgbClr val="606068"/>
                </a:solidFill>
              </a:rPr>
              <a:t>の</a:t>
            </a:r>
            <a:r>
              <a:rPr lang="ja-JP" altLang="en-US" sz="1200">
                <a:solidFill>
                  <a:srgbClr val="606068"/>
                </a:solidFill>
              </a:rPr>
              <a:t>謙譲語であ</a:t>
            </a:r>
            <a:r>
              <a:rPr lang="ja-JP" sz="1200">
                <a:solidFill>
                  <a:srgbClr val="606068"/>
                </a:solidFill>
              </a:rPr>
              <a:t>る</a:t>
            </a:r>
            <a:r>
              <a:rPr lang="ja-JP" altLang="en-US" sz="1200">
                <a:solidFill>
                  <a:srgbClr val="606068"/>
                </a:solidFill>
              </a:rPr>
              <a:t>「申</a:t>
            </a:r>
            <a:r>
              <a:rPr lang="ja-JP" sz="1200">
                <a:solidFill>
                  <a:srgbClr val="606068"/>
                </a:solidFill>
              </a:rPr>
              <a:t>す」</a:t>
            </a:r>
            <a:r>
              <a:rPr lang="ja-JP" altLang="en-US" sz="1200">
                <a:solidFill>
                  <a:srgbClr val="606068"/>
                </a:solidFill>
              </a:rPr>
              <a:t>に「遅れました」</a:t>
            </a:r>
            <a:r>
              <a:rPr lang="ja-JP" sz="1200">
                <a:solidFill>
                  <a:srgbClr val="606068"/>
                </a:solidFill>
              </a:rPr>
              <a:t>という</a:t>
            </a:r>
            <a:r>
              <a:rPr lang="ja-JP" altLang="en-US" sz="1200">
                <a:solidFill>
                  <a:srgbClr val="606068"/>
                </a:solidFill>
              </a:rPr>
              <a:t>表現</a:t>
            </a:r>
            <a:r>
              <a:rPr lang="ja-JP" sz="1200">
                <a:solidFill>
                  <a:srgbClr val="606068"/>
                </a:solidFill>
              </a:rPr>
              <a:t>を</a:t>
            </a:r>
            <a:r>
              <a:rPr lang="ja-JP" altLang="en-US" sz="1200">
                <a:solidFill>
                  <a:srgbClr val="606068"/>
                </a:solidFill>
              </a:rPr>
              <a:t>組合せ「申し遅れましたが」</a:t>
            </a:r>
            <a:r>
              <a:rPr lang="ja-JP" sz="1200">
                <a:solidFill>
                  <a:srgbClr val="606068"/>
                </a:solidFill>
              </a:rPr>
              <a:t>を</a:t>
            </a:r>
            <a:r>
              <a:rPr lang="ja-JP" altLang="en-US" sz="1200">
                <a:solidFill>
                  <a:srgbClr val="606068"/>
                </a:solidFill>
              </a:rPr>
              <a:t>用い</a:t>
            </a:r>
            <a:r>
              <a:rPr lang="ja-JP" sz="1200">
                <a:solidFill>
                  <a:srgbClr val="606068"/>
                </a:solidFill>
              </a:rPr>
              <a:t>ましょう。</a:t>
            </a:r>
            <a:endParaRPr sz="1200">
              <a:solidFill>
                <a:schemeClr val="tx1"/>
              </a:solidFill>
              <a:latin typeface="MS PGothic"/>
              <a:ea typeface="MS PGothic"/>
            </a:endParaRPr>
          </a:p>
          <a:p>
            <a:pPr>
              <a:buNone/>
            </a:pPr>
            <a:r>
              <a:rPr dirty="0">
                <a:solidFill>
                  <a:srgbClr val="606068"/>
                </a:solidFill>
                <a:latin typeface="MS PGothic"/>
                <a:ea typeface="MS PGothic"/>
              </a:rPr>
              <a:t>14：「</a:t>
            </a:r>
            <a:r>
              <a:rPr dirty="0" err="1">
                <a:solidFill>
                  <a:srgbClr val="606068"/>
                </a:solidFill>
                <a:latin typeface="MS PGothic"/>
                <a:ea typeface="MS PGothic"/>
              </a:rPr>
              <a:t>お申し出ください</a:t>
            </a:r>
            <a:r>
              <a:rPr dirty="0">
                <a:solidFill>
                  <a:srgbClr val="606068"/>
                </a:solidFill>
                <a:latin typeface="Hiragino Kaku Gothic Pro"/>
                <a:ea typeface="MS PGothic"/>
              </a:rPr>
              <a:t>」</a:t>
            </a:r>
            <a:endParaRPr dirty="0">
              <a:solidFill>
                <a:schemeClr val="tx1"/>
              </a:solidFill>
              <a:latin typeface="Hiragino Kaku Gothic Pro"/>
              <a:ea typeface="MS PGothic"/>
            </a:endParaRPr>
          </a:p>
          <a:p>
            <a:pPr>
              <a:buNone/>
            </a:pPr>
            <a:r>
              <a:rPr lang="ja-JP" altLang="en-US" sz="1200">
                <a:solidFill>
                  <a:srgbClr val="606068"/>
                </a:solidFill>
                <a:latin typeface="Hiragino Kaku Gothic Pro"/>
              </a:rPr>
              <a:t>「お申し出ください」というと、当方への命令・依頼の意味が強くなります。尊敬語の「お知らせください」「おっしゃってください」とすれば、</a:t>
            </a:r>
            <a:r>
              <a:rPr lang="en-US" sz="1200" dirty="0" err="1">
                <a:solidFill>
                  <a:srgbClr val="606068"/>
                </a:solidFill>
                <a:latin typeface="Hiragino Kaku Gothic Pro"/>
                <a:ea typeface="MS PGothic"/>
              </a:rPr>
              <a:t>敬意のある正しい表現になります</a:t>
            </a:r>
            <a:r>
              <a:rPr lang="ja-JP" altLang="en-US" sz="1200">
                <a:solidFill>
                  <a:srgbClr val="606068"/>
                </a:solidFill>
                <a:latin typeface="MS PGothic"/>
                <a:ea typeface="MS PGothic"/>
              </a:rPr>
              <a:t>。</a:t>
            </a:r>
            <a:endParaRPr lang="en-US" sz="1200">
              <a:solidFill>
                <a:schemeClr val="tx1"/>
              </a:solidFill>
              <a:latin typeface="MS PGothic"/>
              <a:ea typeface="MS PGothic"/>
            </a:endParaRPr>
          </a:p>
          <a:p>
            <a:pPr>
              <a:buNone/>
            </a:pPr>
            <a:r>
              <a:rPr dirty="0">
                <a:solidFill>
                  <a:srgbClr val="606068"/>
                </a:solidFill>
                <a:latin typeface="MS PGothic"/>
                <a:ea typeface="MS PGothic"/>
              </a:rPr>
              <a:t>15：「</a:t>
            </a:r>
            <a:r>
              <a:rPr dirty="0" err="1">
                <a:solidFill>
                  <a:srgbClr val="606068"/>
                </a:solidFill>
                <a:latin typeface="MS PGothic"/>
                <a:ea typeface="MS PGothic"/>
              </a:rPr>
              <a:t>上の者に申し上げておきます</a:t>
            </a:r>
            <a:r>
              <a:rPr dirty="0">
                <a:solidFill>
                  <a:srgbClr val="606068"/>
                </a:solidFill>
                <a:latin typeface="MS PGothic"/>
                <a:ea typeface="MS PGothic"/>
              </a:rPr>
              <a:t>」</a:t>
            </a:r>
            <a:endParaRPr dirty="0">
              <a:solidFill>
                <a:schemeClr val="tx1"/>
              </a:solidFill>
              <a:latin typeface="MS PGothic"/>
              <a:ea typeface="MS PGothic"/>
            </a:endParaRPr>
          </a:p>
          <a:p>
            <a:pPr>
              <a:buNone/>
            </a:pPr>
            <a:r>
              <a:rPr lang="ja-JP" altLang="en-US" sz="1200">
                <a:solidFill>
                  <a:srgbClr val="606068"/>
                </a:solidFill>
                <a:latin typeface="Hiragino Kaku Gothic Pro"/>
              </a:rPr>
              <a:t>「上の者に申し上げておきます」は、立てる相手が間違っています。取引先からの電話対応などでよく使われる言葉ですが、これを言ってしまうとお客様や取引先の相手を差し置いて、身内である上司を立てることになってしまいます。「上の者に申し伝えておきます」を覚えておくとよいでしょう。</a:t>
            </a:r>
            <a:endParaRPr lang="en-US" sz="1200">
              <a:solidFill>
                <a:schemeClr val="tx1"/>
              </a:solidFill>
              <a:latin typeface="MS PGothic"/>
              <a:ea typeface="MS PGothic"/>
            </a:endParaRPr>
          </a:p>
        </p:txBody>
      </p:sp>
      <p:sp>
        <p:nvSpPr>
          <p:cNvPr id="9" name="コンテンツ プレースホルダー 3"/>
          <p:cNvSpPr txBox="1">
            <a:spLocks/>
          </p:cNvSpPr>
          <p:nvPr>
            <p:extLst>
              <p:ext uri="{D42A27DB-BD31-4B8C-83A1-F6EECF244321}">
                <p14:modId xmlns:p14="http://schemas.microsoft.com/office/powerpoint/2010/main" val="1620241610"/>
              </p:ext>
            </p:extLst>
          </p:nvPr>
        </p:nvSpPr>
        <p:spPr>
          <a:xfrm>
            <a:off x="6515100" y="1998663"/>
            <a:ext cx="4662488" cy="4890179"/>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0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18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9pPr>
          </a:lstStyle>
          <a:p>
            <a:pPr>
              <a:buFont typeface="Arial" pitchFamily="34" charset="0"/>
              <a:buNone/>
            </a:pPr>
            <a:r>
              <a:rPr>
                <a:solidFill>
                  <a:srgbClr val="606068"/>
                </a:solidFill>
                <a:latin typeface="MS PGothic"/>
                <a:ea typeface="MS PGothic"/>
              </a:rPr>
              <a:t>16：「部長、○○さまをお連れしました」</a:t>
            </a:r>
            <a:endParaRPr lang="ja-JP">
              <a:solidFill>
                <a:schemeClr val="tx1"/>
              </a:solidFill>
              <a:latin typeface="MS PGothic"/>
              <a:ea typeface="MS PGothic"/>
            </a:endParaRPr>
          </a:p>
          <a:p>
            <a:pPr>
              <a:buNone/>
            </a:pPr>
            <a:r>
              <a:rPr lang="ja-JP" sz="1200">
                <a:solidFill>
                  <a:srgbClr val="606068"/>
                </a:solidFill>
              </a:rPr>
              <a:t>「お連れす</a:t>
            </a:r>
            <a:r>
              <a:rPr lang="ja-JP" altLang="en-US" sz="1200">
                <a:solidFill>
                  <a:srgbClr val="606068"/>
                </a:solidFill>
              </a:rPr>
              <a:t>る</a:t>
            </a:r>
            <a:r>
              <a:rPr lang="ja-JP" sz="1200">
                <a:solidFill>
                  <a:srgbClr val="606068"/>
                </a:solidFill>
              </a:rPr>
              <a:t>」というのは丁寧な言葉ではありますが</a:t>
            </a:r>
            <a:r>
              <a:rPr lang="ja-JP" altLang="en-US" sz="1200">
                <a:solidFill>
                  <a:srgbClr val="606068"/>
                </a:solidFill>
              </a:rPr>
              <a:t>、尊敬の意味が含まれてい</a:t>
            </a:r>
            <a:r>
              <a:rPr lang="ja-JP" sz="1200">
                <a:solidFill>
                  <a:srgbClr val="606068"/>
                </a:solidFill>
              </a:rPr>
              <a:t>ません。</a:t>
            </a:r>
            <a:r>
              <a:rPr lang="ja-JP" altLang="en-US" sz="1200">
                <a:solidFill>
                  <a:srgbClr val="606068"/>
                </a:solidFill>
              </a:rPr>
              <a:t>来客に対しては、</a:t>
            </a:r>
            <a:r>
              <a:rPr lang="ja-JP" sz="1200">
                <a:solidFill>
                  <a:srgbClr val="606068"/>
                </a:solidFill>
              </a:rPr>
              <a:t>「ご案内する」という表現が良いでし</a:t>
            </a:r>
            <a:r>
              <a:rPr lang="ja-JP" altLang="en-US" sz="1200">
                <a:solidFill>
                  <a:srgbClr val="606068"/>
                </a:solidFill>
              </a:rPr>
              <a:t>ょう。「部長、○○さ</a:t>
            </a:r>
            <a:r>
              <a:rPr lang="ja-JP" sz="1200">
                <a:solidFill>
                  <a:srgbClr val="606068"/>
                </a:solidFill>
              </a:rPr>
              <a:t>ま</a:t>
            </a:r>
            <a:r>
              <a:rPr lang="ja-JP" altLang="en-US" sz="1200">
                <a:solidFill>
                  <a:srgbClr val="606068"/>
                </a:solidFill>
              </a:rPr>
              <a:t>をご案内いた</a:t>
            </a:r>
            <a:r>
              <a:rPr lang="ja-JP" sz="1200">
                <a:solidFill>
                  <a:srgbClr val="606068"/>
                </a:solidFill>
              </a:rPr>
              <a:t>しまし</a:t>
            </a:r>
            <a:r>
              <a:rPr lang="ja-JP" altLang="en-US" sz="1200">
                <a:solidFill>
                  <a:srgbClr val="606068"/>
                </a:solidFill>
              </a:rPr>
              <a:t>た」と</a:t>
            </a:r>
            <a:r>
              <a:rPr lang="ja-JP" sz="1200">
                <a:solidFill>
                  <a:srgbClr val="606068"/>
                </a:solidFill>
              </a:rPr>
              <a:t>いう表現にすることで、敬意を含む言葉にすることができます。</a:t>
            </a:r>
            <a:endParaRPr sz="1200">
              <a:solidFill>
                <a:schemeClr val="tx1"/>
              </a:solidFill>
              <a:latin typeface="MS PGothic"/>
              <a:ea typeface="MS PGothic"/>
            </a:endParaRPr>
          </a:p>
          <a:p>
            <a:pPr>
              <a:buFont typeface="Arial" pitchFamily="34" charset="0"/>
              <a:buNone/>
            </a:pPr>
            <a:r>
              <a:rPr dirty="0">
                <a:solidFill>
                  <a:srgbClr val="606068"/>
                </a:solidFill>
                <a:latin typeface="MS PGothic"/>
                <a:ea typeface="MS PGothic"/>
              </a:rPr>
              <a:t>17：「</a:t>
            </a:r>
            <a:r>
              <a:rPr dirty="0" err="1">
                <a:solidFill>
                  <a:srgbClr val="606068"/>
                </a:solidFill>
                <a:latin typeface="MS PGothic"/>
                <a:ea typeface="MS PGothic"/>
              </a:rPr>
              <a:t>力になってください</a:t>
            </a:r>
            <a:r>
              <a:rPr dirty="0">
                <a:solidFill>
                  <a:srgbClr val="606068"/>
                </a:solidFill>
                <a:latin typeface="MS PGothic"/>
                <a:ea typeface="MS PGothic"/>
              </a:rPr>
              <a:t>」</a:t>
            </a:r>
            <a:endParaRPr dirty="0">
              <a:solidFill>
                <a:schemeClr val="tx1"/>
              </a:solidFill>
              <a:latin typeface="MS PGothic"/>
              <a:ea typeface="MS PGothic"/>
            </a:endParaRPr>
          </a:p>
          <a:p>
            <a:pPr>
              <a:buNone/>
            </a:pPr>
            <a:r>
              <a:rPr lang="ja-JP" altLang="en-US" sz="1200">
                <a:solidFill>
                  <a:srgbClr val="606068"/>
                </a:solidFill>
                <a:latin typeface="Hiragino Kaku Gothic Pro"/>
              </a:rPr>
              <a:t>「力になってください」は、全体として敬語ではありません。実は「力」という部分も敬語になるようにしなければいけません。あくまでお願いをするのですから、</a:t>
            </a:r>
            <a:r>
              <a:rPr lang="en-US" altLang="ja-JP" sz="1200" dirty="0">
                <a:solidFill>
                  <a:srgbClr val="606068"/>
                </a:solidFill>
                <a:latin typeface="MS PGothic"/>
                <a:ea typeface="MS PGothic"/>
              </a:rPr>
              <a:t>5</a:t>
            </a:r>
            <a:r>
              <a:rPr lang="ja-JP" altLang="en-US" sz="1200">
                <a:solidFill>
                  <a:srgbClr val="606068"/>
                </a:solidFill>
                <a:latin typeface="Hiragino Kaku Gothic Pro"/>
              </a:rPr>
              <a:t>番の「協力してください」でも例をご紹介しましたが、「お力添えいただけませんでしょうか」などの表現がベターです。</a:t>
            </a:r>
            <a:endParaRPr lang="en-US" sz="1200">
              <a:solidFill>
                <a:schemeClr val="tx1"/>
              </a:solidFill>
              <a:latin typeface="MS PGothic"/>
              <a:ea typeface="MS PGothic"/>
            </a:endParaRPr>
          </a:p>
          <a:p>
            <a:pPr>
              <a:buNone/>
            </a:pPr>
            <a:r>
              <a:rPr dirty="0">
                <a:solidFill>
                  <a:srgbClr val="606068"/>
                </a:solidFill>
                <a:latin typeface="MS PGothic"/>
                <a:ea typeface="MS PGothic"/>
              </a:rPr>
              <a:t>18：「</a:t>
            </a:r>
            <a:r>
              <a:rPr dirty="0" err="1">
                <a:solidFill>
                  <a:srgbClr val="606068"/>
                </a:solidFill>
                <a:latin typeface="MS PGothic"/>
                <a:ea typeface="MS PGothic"/>
              </a:rPr>
              <a:t>お暇がある時で結構ですので</a:t>
            </a:r>
            <a:r>
              <a:rPr altLang="ja-JP" dirty="0">
                <a:solidFill>
                  <a:srgbClr val="606068"/>
                </a:solidFill>
                <a:latin typeface="MS PGothic"/>
                <a:ea typeface="MS PGothic"/>
              </a:rPr>
              <a:t>……</a:t>
            </a:r>
            <a:r>
              <a:rPr altLang="en-US" dirty="0">
                <a:solidFill>
                  <a:srgbClr val="606068"/>
                </a:solidFill>
                <a:latin typeface="MS PGothic"/>
                <a:ea typeface="MS PGothic"/>
              </a:rPr>
              <a:t>」</a:t>
            </a:r>
            <a:endParaRPr dirty="0">
              <a:solidFill>
                <a:schemeClr val="tx1"/>
              </a:solidFill>
              <a:latin typeface="MS PGothic"/>
              <a:ea typeface="MS PGothic"/>
            </a:endParaRPr>
          </a:p>
          <a:p>
            <a:pPr>
              <a:buNone/>
            </a:pPr>
            <a:r>
              <a:rPr lang="ja-JP" altLang="en-US" sz="1200">
                <a:solidFill>
                  <a:srgbClr val="606068"/>
                </a:solidFill>
                <a:latin typeface="Hiragino Kaku Gothic Pro"/>
              </a:rPr>
              <a:t>「お暇がある時で結構ですので</a:t>
            </a:r>
            <a:r>
              <a:rPr lang="en-US" altLang="ja-JP" sz="1200" dirty="0">
                <a:solidFill>
                  <a:srgbClr val="606068"/>
                </a:solidFill>
                <a:latin typeface="MS PGothic"/>
                <a:ea typeface="MS PGothic"/>
              </a:rPr>
              <a:t>……</a:t>
            </a:r>
            <a:r>
              <a:rPr lang="ja-JP" altLang="en-US" sz="1200">
                <a:solidFill>
                  <a:srgbClr val="606068"/>
                </a:solidFill>
                <a:latin typeface="Hiragino Kaku Gothic Pro"/>
              </a:rPr>
              <a:t>」と言うと、「あなたには暇があるでしょう」と言っていることになってしまい、失礼になってしまいます。「お時間がある時で結構ですので</a:t>
            </a:r>
            <a:r>
              <a:rPr lang="en-US" altLang="ja-JP" sz="1200" dirty="0">
                <a:solidFill>
                  <a:srgbClr val="606068"/>
                </a:solidFill>
                <a:latin typeface="MS PGothic"/>
                <a:ea typeface="MS PGothic"/>
              </a:rPr>
              <a:t>……</a:t>
            </a:r>
            <a:r>
              <a:rPr lang="ja-JP" altLang="en-US" sz="1200">
                <a:solidFill>
                  <a:srgbClr val="606068"/>
                </a:solidFill>
                <a:latin typeface="Hiragino Kaku Gothic Pro"/>
              </a:rPr>
              <a:t>」「お手すきの際にお願いいたします」という依頼の仕方をしましょう。</a:t>
            </a:r>
            <a:endParaRPr lang="en-US" sz="1200">
              <a:solidFill>
                <a:schemeClr val="tx1"/>
              </a:solidFill>
              <a:latin typeface="MS PGothic"/>
              <a:ea typeface="MS PGothic"/>
            </a:endParaRPr>
          </a:p>
          <a:p>
            <a:pPr>
              <a:buNone/>
            </a:pPr>
            <a:endParaRPr dirty="0">
              <a:solidFill>
                <a:srgbClr val="606068"/>
              </a:solidFill>
              <a:latin typeface="MS PGothic"/>
              <a:ea typeface="MS PGothic"/>
            </a:endParaRPr>
          </a:p>
        </p:txBody>
      </p:sp>
    </p:spTree>
    <p:extLst>
      <p:ext uri="{BB962C8B-B14F-4D97-AF65-F5344CB8AC3E}">
        <p14:creationId xmlns:p14="http://schemas.microsoft.com/office/powerpoint/2010/main" val="432354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sz="3200" b="1">
                <a:solidFill>
                  <a:srgbClr val="F0A22E"/>
                </a:solidFill>
                <a:latin typeface="MS PGothic"/>
                <a:ea typeface="MS PGothic"/>
                <a:cs typeface="Arial"/>
              </a:rPr>
              <a:t>この言葉、もしかしたら地雷かも……。</a:t>
            </a:r>
            <a:br>
              <a:rPr lang="en-US" dirty="0">
                <a:solidFill>
                  <a:schemeClr val="tx1"/>
                </a:solidFill>
                <a:latin typeface="+mj-ea"/>
                <a:cs typeface="+mj-ea"/>
              </a:rPr>
            </a:br>
            <a:r>
              <a:rPr sz="3200" b="1">
                <a:solidFill>
                  <a:srgbClr val="F0A22E"/>
                </a:solidFill>
                <a:latin typeface="MS PGothic"/>
                <a:ea typeface="MS PGothic"/>
                <a:cs typeface="Arial"/>
              </a:rPr>
              <a:t>仕事で目上の人に使うのは微妙なビジネス敬語まとめ24選！</a:t>
            </a:r>
            <a:endParaRPr lang="ja-JP" altLang="en-US" sz="3200">
              <a:solidFill>
                <a:srgbClr val="F0A22E"/>
              </a:solidFill>
              <a:latin typeface="MS PGothic"/>
              <a:ea typeface="MS PGothic"/>
            </a:endParaRPr>
          </a:p>
          <a:p>
            <a:endParaRPr sz="3200" dirty="0">
              <a:solidFill>
                <a:srgbClr val="F0A22E"/>
              </a:solidFill>
              <a:latin typeface="MS PGothic"/>
              <a:ea typeface="MS PGothic"/>
              <a:cs typeface="Arial"/>
            </a:endParaRPr>
          </a:p>
        </p:txBody>
      </p:sp>
      <p:sp>
        <p:nvSpPr>
          <p:cNvPr id="3" name="コンテンツ プレースホルダー 2"/>
          <p:cNvSpPr>
            <a:spLocks noGrp="1"/>
          </p:cNvSpPr>
          <p:nvPr>
            <p:ph sz="half" idx="1"/>
            <p:extLst>
              <p:ext uri="{D42A27DB-BD31-4B8C-83A1-F6EECF244321}">
                <p14:modId xmlns:p14="http://schemas.microsoft.com/office/powerpoint/2010/main" val="3438983157"/>
              </p:ext>
            </p:extLst>
          </p:nvPr>
        </p:nvSpPr>
        <p:spPr>
          <a:xfrm>
            <a:off x="1000125" y="1998663"/>
            <a:ext cx="4664075" cy="4601482"/>
          </a:xfrm>
        </p:spPr>
        <p:txBody>
          <a:bodyPr vert="horz" lIns="91440" tIns="45720" rIns="91440" bIns="45720" rtlCol="0" anchor="t">
            <a:normAutofit/>
          </a:bodyPr>
          <a:lstStyle/>
          <a:p>
            <a:pPr>
              <a:buNone/>
            </a:pPr>
            <a:r>
              <a:rPr>
                <a:solidFill>
                  <a:srgbClr val="606068"/>
                </a:solidFill>
                <a:latin typeface="MS PGothic"/>
                <a:ea typeface="MS PGothic"/>
              </a:rPr>
              <a:t>19：「ぶっちゃけ、言わせてもらいますと」</a:t>
            </a:r>
            <a:endParaRPr lang="ja-JP">
              <a:solidFill>
                <a:schemeClr val="tx1"/>
              </a:solidFill>
              <a:latin typeface="MS PGothic"/>
              <a:ea typeface="MS PGothic"/>
            </a:endParaRPr>
          </a:p>
          <a:p>
            <a:pPr>
              <a:buNone/>
            </a:pPr>
            <a:r>
              <a:rPr lang="ja-JP" altLang="en-US" sz="1200">
                <a:solidFill>
                  <a:srgbClr val="606068"/>
                </a:solidFill>
              </a:rPr>
              <a:t>「</a:t>
            </a:r>
            <a:r>
              <a:rPr lang="ja-JP" sz="1200">
                <a:solidFill>
                  <a:srgbClr val="606068"/>
                </a:solidFill>
              </a:rPr>
              <a:t>ぶっちゃけ」という言葉を使う社会人はほとんどいないと思いますが、「ぶっちゃけ、言わせて</a:t>
            </a:r>
            <a:r>
              <a:rPr lang="ja-JP" altLang="en-US" sz="1200">
                <a:solidFill>
                  <a:srgbClr val="606068"/>
                </a:solidFill>
              </a:rPr>
              <a:t>もら</a:t>
            </a:r>
            <a:r>
              <a:rPr lang="ja-JP" sz="1200">
                <a:solidFill>
                  <a:srgbClr val="606068"/>
                </a:solidFill>
              </a:rPr>
              <a:t>いま</a:t>
            </a:r>
            <a:r>
              <a:rPr lang="ja-JP" altLang="en-US" sz="1200">
                <a:solidFill>
                  <a:srgbClr val="606068"/>
                </a:solidFill>
              </a:rPr>
              <a:t>すと</a:t>
            </a:r>
            <a:r>
              <a:rPr lang="ja-JP" sz="1200">
                <a:solidFill>
                  <a:srgbClr val="606068"/>
                </a:solidFill>
              </a:rPr>
              <a:t>」の正しい表現はご存知ですか？</a:t>
            </a:r>
            <a:endParaRPr sz="1200">
              <a:solidFill>
                <a:schemeClr val="tx1"/>
              </a:solidFill>
              <a:latin typeface="MS PGothic"/>
              <a:ea typeface="MS PGothic"/>
            </a:endParaRPr>
          </a:p>
          <a:p>
            <a:pPr>
              <a:buNone/>
            </a:pPr>
            <a:r>
              <a:rPr lang="ja-JP" sz="1200">
                <a:solidFill>
                  <a:srgbClr val="606068"/>
                </a:solidFill>
              </a:rPr>
              <a:t>答えは、「あ</a:t>
            </a:r>
            <a:r>
              <a:rPr lang="ja-JP" altLang="en-US" sz="1200">
                <a:solidFill>
                  <a:srgbClr val="606068"/>
                </a:solidFill>
              </a:rPr>
              <a:t>りていに</a:t>
            </a:r>
            <a:r>
              <a:rPr lang="ja-JP" sz="1200">
                <a:solidFill>
                  <a:srgbClr val="606068"/>
                </a:solidFill>
              </a:rPr>
              <a:t>申</a:t>
            </a:r>
            <a:r>
              <a:rPr lang="ja-JP" altLang="en-US" sz="1200">
                <a:solidFill>
                  <a:srgbClr val="606068"/>
                </a:solidFill>
              </a:rPr>
              <a:t>しますと」です。かなり堅苦しくなりま</a:t>
            </a:r>
            <a:r>
              <a:rPr lang="ja-JP" sz="1200">
                <a:solidFill>
                  <a:srgbClr val="606068"/>
                </a:solidFill>
              </a:rPr>
              <a:t>す</a:t>
            </a:r>
            <a:r>
              <a:rPr lang="ja-JP" altLang="en-US" sz="1200">
                <a:solidFill>
                  <a:srgbClr val="606068"/>
                </a:solidFill>
              </a:rPr>
              <a:t>が、「ありてい</a:t>
            </a:r>
            <a:r>
              <a:rPr lang="ja-JP" sz="1200">
                <a:solidFill>
                  <a:srgbClr val="606068"/>
                </a:solidFill>
              </a:rPr>
              <a:t>」とは、「ありのまま」という意味です。会話として使う場合は「率直に申し上げますと……」など、相手が分かる表現を使うのがベターでしょう。</a:t>
            </a:r>
            <a:endParaRPr sz="1200">
              <a:solidFill>
                <a:schemeClr val="tx1"/>
              </a:solidFill>
              <a:latin typeface="MS PGothic"/>
              <a:ea typeface="MS PGothic"/>
            </a:endParaRPr>
          </a:p>
          <a:p>
            <a:pPr>
              <a:buNone/>
            </a:pPr>
            <a:r>
              <a:rPr dirty="0">
                <a:solidFill>
                  <a:srgbClr val="606068"/>
                </a:solidFill>
                <a:latin typeface="MS PGothic"/>
                <a:ea typeface="MS PGothic"/>
              </a:rPr>
              <a:t>20：「</a:t>
            </a:r>
            <a:r>
              <a:rPr dirty="0" err="1">
                <a:solidFill>
                  <a:srgbClr val="606068"/>
                </a:solidFill>
                <a:latin typeface="Hiragino Kaku Gothic Pro"/>
                <a:ea typeface="MS PGothic"/>
              </a:rPr>
              <a:t>すみません</a:t>
            </a:r>
            <a:r>
              <a:rPr dirty="0">
                <a:solidFill>
                  <a:srgbClr val="606068"/>
                </a:solidFill>
                <a:latin typeface="Hiragino Kaku Gothic Pro"/>
                <a:ea typeface="MS PGothic"/>
              </a:rPr>
              <a:t>」</a:t>
            </a:r>
            <a:endParaRPr>
              <a:solidFill>
                <a:schemeClr val="tx1"/>
              </a:solidFill>
              <a:latin typeface="MS PGothic"/>
              <a:ea typeface="MS PGothic"/>
            </a:endParaRPr>
          </a:p>
          <a:p>
            <a:pPr>
              <a:buNone/>
            </a:pPr>
            <a:r>
              <a:rPr lang="ja-JP" altLang="en-US" sz="1200">
                <a:solidFill>
                  <a:srgbClr val="606068"/>
                </a:solidFill>
                <a:latin typeface="Hiragino Kaku Gothic Pro"/>
              </a:rPr>
              <a:t>「すみません」はよく使われますが、こちらも</a:t>
            </a:r>
            <a:r>
              <a:rPr lang="en-US" altLang="ja-JP" sz="1200" dirty="0">
                <a:solidFill>
                  <a:srgbClr val="606068"/>
                </a:solidFill>
                <a:latin typeface="MS PGothic"/>
                <a:ea typeface="MS PGothic"/>
              </a:rPr>
              <a:t>NG</a:t>
            </a:r>
            <a:r>
              <a:rPr lang="ja-JP" altLang="en-US" sz="1200">
                <a:solidFill>
                  <a:srgbClr val="606068"/>
                </a:solidFill>
                <a:latin typeface="Hiragino Kaku Gothic Pro"/>
              </a:rPr>
              <a:t>なビジネス敬語として有名ですね。丁寧な言葉ですが、謝罪の気持ちを伝えたいときは「申し訳ございません」「申し訳ありません」という表現を使いましょう。また、頼み事をする時は「</a:t>
            </a:r>
            <a:r>
              <a:rPr lang="ja-JP" altLang="en-US" sz="1200">
                <a:solidFill>
                  <a:srgbClr val="606068"/>
                </a:solidFill>
                <a:latin typeface="Hiragino Kaku Gothic Pro"/>
                <a:ea typeface="MS PGothic"/>
              </a:rPr>
              <a:t>恐れ入ります</a:t>
            </a:r>
            <a:r>
              <a:rPr lang="ja-JP" altLang="en-US" sz="1200">
                <a:solidFill>
                  <a:srgbClr val="606068"/>
                </a:solidFill>
                <a:latin typeface="Hiragino Kaku Gothic Pro"/>
              </a:rPr>
              <a:t>」</a:t>
            </a:r>
            <a:r>
              <a:rPr lang="ja-JP" altLang="en-US" sz="1200">
                <a:solidFill>
                  <a:srgbClr val="606068"/>
                </a:solidFill>
                <a:latin typeface="Hiragino Kaku Gothic Pro"/>
                <a:ea typeface="MS PGothic"/>
              </a:rPr>
              <a:t>を使うと良いでしょう。</a:t>
            </a:r>
            <a:endParaRPr lang="en-US" sz="1200">
              <a:solidFill>
                <a:schemeClr val="tx1"/>
              </a:solidFill>
              <a:latin typeface="MS PGothic"/>
              <a:ea typeface="MS PGothic"/>
            </a:endParaRPr>
          </a:p>
          <a:p>
            <a:pPr>
              <a:buNone/>
            </a:pPr>
            <a:r>
              <a:rPr dirty="0">
                <a:solidFill>
                  <a:srgbClr val="606068"/>
                </a:solidFill>
                <a:latin typeface="MS PGothic"/>
                <a:ea typeface="MS PGothic"/>
              </a:rPr>
              <a:t>21：「</a:t>
            </a:r>
            <a:r>
              <a:rPr dirty="0" err="1">
                <a:solidFill>
                  <a:srgbClr val="606068"/>
                </a:solidFill>
                <a:latin typeface="MS PGothic"/>
                <a:ea typeface="MS PGothic"/>
              </a:rPr>
              <a:t>よろしかったでしょうか</a:t>
            </a:r>
            <a:r>
              <a:rPr dirty="0">
                <a:solidFill>
                  <a:srgbClr val="606068"/>
                </a:solidFill>
                <a:latin typeface="MS PGothic"/>
                <a:ea typeface="MS PGothic"/>
              </a:rPr>
              <a:t>？」</a:t>
            </a:r>
            <a:endParaRPr>
              <a:solidFill>
                <a:srgbClr val="000000"/>
              </a:solidFill>
              <a:latin typeface="MS PGothic"/>
              <a:ea typeface="MS PGothic"/>
            </a:endParaRPr>
          </a:p>
          <a:p>
            <a:pPr>
              <a:buNone/>
            </a:pPr>
            <a:r>
              <a:rPr lang="ja-JP" altLang="en-US" sz="1200">
                <a:solidFill>
                  <a:srgbClr val="606068"/>
                </a:solidFill>
                <a:latin typeface="Hiragino Kaku Gothic Pro"/>
              </a:rPr>
              <a:t>若年層によく使われる「よろしかったでしょうか？」という言葉は、「なぜ過去形なの？」と快く思わない人もいます。</a:t>
            </a:r>
            <a:endParaRPr lang="en-US" sz="1200">
              <a:solidFill>
                <a:schemeClr val="tx1"/>
              </a:solidFill>
              <a:latin typeface="MS PGothic"/>
              <a:ea typeface="MS PGothic"/>
            </a:endParaRPr>
          </a:p>
          <a:p>
            <a:pPr>
              <a:buNone/>
            </a:pPr>
            <a:r>
              <a:rPr lang="ja-JP" altLang="en-US" sz="1200">
                <a:solidFill>
                  <a:srgbClr val="606068"/>
                </a:solidFill>
                <a:latin typeface="Hiragino Kaku Gothic Pro"/>
              </a:rPr>
              <a:t>正しくは「よろしいでしょうか？」です。</a:t>
            </a:r>
            <a:endParaRPr lang="en-US" sz="1200">
              <a:solidFill>
                <a:schemeClr val="tx1"/>
              </a:solidFill>
              <a:latin typeface="MS PGothic"/>
              <a:ea typeface="MS PGothic"/>
            </a:endParaRPr>
          </a:p>
        </p:txBody>
      </p:sp>
      <p:sp>
        <p:nvSpPr>
          <p:cNvPr id="9" name="コンテンツ プレースホルダー 3"/>
          <p:cNvSpPr txBox="1">
            <a:spLocks/>
          </p:cNvSpPr>
          <p:nvPr>
            <p:extLst>
              <p:ext uri="{D42A27DB-BD31-4B8C-83A1-F6EECF244321}">
                <p14:modId xmlns:p14="http://schemas.microsoft.com/office/powerpoint/2010/main" val="2068133098"/>
              </p:ext>
            </p:extLst>
          </p:nvPr>
        </p:nvSpPr>
        <p:spPr>
          <a:xfrm>
            <a:off x="6515100" y="1998663"/>
            <a:ext cx="4662488" cy="4890179"/>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0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18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9pPr>
          </a:lstStyle>
          <a:p>
            <a:pPr>
              <a:buNone/>
            </a:pPr>
            <a:r>
              <a:rPr>
                <a:solidFill>
                  <a:srgbClr val="606068"/>
                </a:solidFill>
                <a:latin typeface="MS PGothic"/>
                <a:ea typeface="MS PGothic"/>
              </a:rPr>
              <a:t>22：「おっしゃられる」</a:t>
            </a:r>
            <a:br>
              <a:rPr lang="en-US" dirty="0">
                <a:solidFill>
                  <a:schemeClr val="tx1"/>
                </a:solidFill>
                <a:latin typeface="+mn-ea"/>
                <a:cs typeface="+mn-ea"/>
              </a:rPr>
            </a:br>
            <a:r>
              <a:rPr lang="ja-JP" sz="1200">
                <a:solidFill>
                  <a:srgbClr val="606068"/>
                </a:solidFill>
              </a:rPr>
              <a:t>「お</a:t>
            </a:r>
            <a:r>
              <a:rPr lang="ja-JP" altLang="en-US" sz="1200">
                <a:solidFill>
                  <a:srgbClr val="606068"/>
                </a:solidFill>
              </a:rPr>
              <a:t>っしゃら</a:t>
            </a:r>
            <a:r>
              <a:rPr lang="ja-JP" sz="1200">
                <a:solidFill>
                  <a:srgbClr val="606068"/>
                </a:solidFill>
              </a:rPr>
              <a:t>れる」</a:t>
            </a:r>
            <a:r>
              <a:rPr lang="ja-JP" altLang="en-US" sz="1200">
                <a:solidFill>
                  <a:srgbClr val="606068"/>
                </a:solidFill>
              </a:rPr>
              <a:t>も二重敬語で</a:t>
            </a:r>
            <a:r>
              <a:rPr lang="ja-JP" sz="1200">
                <a:solidFill>
                  <a:srgbClr val="606068"/>
                </a:solidFill>
              </a:rPr>
              <a:t>、よく</a:t>
            </a:r>
            <a:r>
              <a:rPr lang="ja-JP" altLang="en-US" sz="1200">
                <a:solidFill>
                  <a:srgbClr val="606068"/>
                </a:solidFill>
              </a:rPr>
              <a:t>ある間違</a:t>
            </a:r>
            <a:r>
              <a:rPr lang="ja-JP" sz="1200">
                <a:solidFill>
                  <a:srgbClr val="606068"/>
                </a:solidFill>
              </a:rPr>
              <a:t>い敬語です。「</a:t>
            </a:r>
            <a:r>
              <a:rPr lang="ja-JP" altLang="en-US" sz="1200">
                <a:solidFill>
                  <a:srgbClr val="606068"/>
                </a:solidFill>
              </a:rPr>
              <a:t>おっしゃ</a:t>
            </a:r>
            <a:r>
              <a:rPr lang="ja-JP" sz="1200">
                <a:solidFill>
                  <a:srgbClr val="606068"/>
                </a:solidFill>
              </a:rPr>
              <a:t>る」という</a:t>
            </a:r>
            <a:r>
              <a:rPr lang="ja-JP" altLang="en-US" sz="1200">
                <a:solidFill>
                  <a:srgbClr val="606068"/>
                </a:solidFill>
              </a:rPr>
              <a:t>尊敬語に、受け身</a:t>
            </a:r>
            <a:r>
              <a:rPr lang="ja-JP" sz="1200">
                <a:solidFill>
                  <a:srgbClr val="606068"/>
                </a:solidFill>
              </a:rPr>
              <a:t>表現</a:t>
            </a:r>
            <a:r>
              <a:rPr lang="ja-JP" altLang="en-US" sz="1200">
                <a:solidFill>
                  <a:srgbClr val="606068"/>
                </a:solidFill>
              </a:rPr>
              <a:t>の</a:t>
            </a:r>
            <a:r>
              <a:rPr lang="ja-JP" sz="1200">
                <a:solidFill>
                  <a:srgbClr val="606068"/>
                </a:solidFill>
              </a:rPr>
              <a:t>「られる」を付け足してしまうと、</a:t>
            </a:r>
            <a:r>
              <a:rPr lang="ja-JP" altLang="en-US" sz="1200">
                <a:solidFill>
                  <a:srgbClr val="606068"/>
                </a:solidFill>
              </a:rPr>
              <a:t>二重の尊</a:t>
            </a:r>
            <a:r>
              <a:rPr lang="ja-JP" sz="1200">
                <a:solidFill>
                  <a:srgbClr val="606068"/>
                </a:solidFill>
              </a:rPr>
              <a:t>敬</a:t>
            </a:r>
            <a:r>
              <a:rPr lang="ja-JP" altLang="en-US" sz="1200">
                <a:solidFill>
                  <a:srgbClr val="606068"/>
                </a:solidFill>
              </a:rPr>
              <a:t>語</a:t>
            </a:r>
            <a:r>
              <a:rPr lang="ja-JP" sz="1200">
                <a:solidFill>
                  <a:srgbClr val="606068"/>
                </a:solidFill>
              </a:rPr>
              <a:t>に</a:t>
            </a:r>
            <a:r>
              <a:rPr lang="ja-JP" altLang="en-US" sz="1200">
                <a:solidFill>
                  <a:srgbClr val="606068"/>
                </a:solidFill>
              </a:rPr>
              <a:t>なってしまいま</a:t>
            </a:r>
            <a:r>
              <a:rPr lang="ja-JP" sz="1200">
                <a:solidFill>
                  <a:srgbClr val="606068"/>
                </a:solidFill>
              </a:rPr>
              <a:t>す</a:t>
            </a:r>
            <a:r>
              <a:rPr lang="ja-JP" altLang="en-US" sz="1200">
                <a:solidFill>
                  <a:srgbClr val="606068"/>
                </a:solidFill>
              </a:rPr>
              <a:t>。「おっしゃ</a:t>
            </a:r>
            <a:r>
              <a:rPr lang="ja-JP" sz="1200">
                <a:solidFill>
                  <a:srgbClr val="606068"/>
                </a:solidFill>
              </a:rPr>
              <a:t>る</a:t>
            </a:r>
            <a:r>
              <a:rPr lang="ja-JP" altLang="en-US" sz="1200">
                <a:solidFill>
                  <a:srgbClr val="606068"/>
                </a:solidFill>
              </a:rPr>
              <a:t>」</a:t>
            </a:r>
            <a:r>
              <a:rPr lang="ja-JP" sz="1200">
                <a:solidFill>
                  <a:srgbClr val="606068"/>
                </a:solidFill>
              </a:rPr>
              <a:t>と</a:t>
            </a:r>
            <a:r>
              <a:rPr lang="ja-JP" altLang="en-US" sz="1200">
                <a:solidFill>
                  <a:srgbClr val="606068"/>
                </a:solidFill>
              </a:rPr>
              <a:t>だけ使い</a:t>
            </a:r>
            <a:r>
              <a:rPr lang="ja-JP" sz="1200">
                <a:solidFill>
                  <a:srgbClr val="606068"/>
                </a:solidFill>
              </a:rPr>
              <a:t>ま</a:t>
            </a:r>
            <a:r>
              <a:rPr lang="ja-JP" altLang="en-US" sz="1200">
                <a:solidFill>
                  <a:srgbClr val="606068"/>
                </a:solidFill>
              </a:rPr>
              <a:t>しょう</a:t>
            </a:r>
            <a:r>
              <a:rPr lang="ja-JP" sz="1200">
                <a:solidFill>
                  <a:srgbClr val="606068"/>
                </a:solidFill>
              </a:rPr>
              <a:t>。</a:t>
            </a:r>
            <a:endParaRPr lang="ja-JP" altLang="en-US">
              <a:solidFill>
                <a:schemeClr val="tx1"/>
              </a:solidFill>
              <a:latin typeface="MS PGothic"/>
              <a:ea typeface="MS PGothic"/>
            </a:endParaRPr>
          </a:p>
          <a:p>
            <a:pPr>
              <a:buNone/>
            </a:pPr>
            <a:r>
              <a:rPr dirty="0">
                <a:solidFill>
                  <a:srgbClr val="606068"/>
                </a:solidFill>
                <a:latin typeface="MS PGothic"/>
                <a:ea typeface="MS PGothic"/>
              </a:rPr>
              <a:t>23：「</a:t>
            </a:r>
            <a:r>
              <a:rPr dirty="0" err="1">
                <a:solidFill>
                  <a:srgbClr val="606068"/>
                </a:solidFill>
                <a:latin typeface="MS PGothic"/>
                <a:ea typeface="MS PGothic"/>
              </a:rPr>
              <a:t>書類のほう、お預かりします</a:t>
            </a:r>
            <a:r>
              <a:rPr dirty="0">
                <a:solidFill>
                  <a:srgbClr val="606068"/>
                </a:solidFill>
                <a:latin typeface="Hiragino Kaku Gothic Pro"/>
                <a:ea typeface="MS PGothic"/>
              </a:rPr>
              <a:t>」</a:t>
            </a:r>
            <a:endParaRPr altLang="en-US" dirty="0">
              <a:solidFill>
                <a:srgbClr val="000000"/>
              </a:solidFill>
              <a:latin typeface="MS PGothic"/>
              <a:ea typeface="MS PGothic"/>
            </a:endParaRPr>
          </a:p>
          <a:p>
            <a:pPr>
              <a:buFont typeface="Arial" pitchFamily="34" charset="0"/>
              <a:buNone/>
            </a:pPr>
            <a:r>
              <a:rPr lang="ja-JP" sz="1200">
                <a:solidFill>
                  <a:srgbClr val="606068"/>
                </a:solidFill>
              </a:rPr>
              <a:t>「書類のほう、お預かりします」の「ほう」は方向を表し、言葉が少し曖昧になってしまいます。ここでは、「書類をお預かりします」とはっきり言うべきです。</a:t>
            </a:r>
            <a:endParaRPr>
              <a:solidFill>
                <a:schemeClr val="tx1"/>
              </a:solidFill>
              <a:latin typeface="MS PGothic"/>
              <a:ea typeface="MS PGothic"/>
            </a:endParaRPr>
          </a:p>
          <a:p>
            <a:pPr>
              <a:buNone/>
            </a:pPr>
            <a:r>
              <a:rPr dirty="0">
                <a:solidFill>
                  <a:srgbClr val="606068"/>
                </a:solidFill>
                <a:latin typeface="MS PGothic"/>
                <a:ea typeface="MS PGothic"/>
              </a:rPr>
              <a:t>24：「</a:t>
            </a:r>
            <a:r>
              <a:rPr dirty="0" err="1">
                <a:solidFill>
                  <a:srgbClr val="606068"/>
                </a:solidFill>
                <a:latin typeface="MS PGothic"/>
                <a:ea typeface="MS PGothic"/>
              </a:rPr>
              <a:t>お先です</a:t>
            </a:r>
            <a:r>
              <a:rPr dirty="0">
                <a:solidFill>
                  <a:srgbClr val="606068"/>
                </a:solidFill>
                <a:latin typeface="MS PGothic"/>
                <a:ea typeface="MS PGothic"/>
              </a:rPr>
              <a:t>」</a:t>
            </a:r>
            <a:endParaRPr>
              <a:solidFill>
                <a:schemeClr val="tx1"/>
              </a:solidFill>
              <a:latin typeface="MS PGothic"/>
              <a:ea typeface="MS PGothic"/>
            </a:endParaRPr>
          </a:p>
          <a:p>
            <a:pPr>
              <a:buNone/>
            </a:pPr>
            <a:r>
              <a:rPr lang="ja-JP" altLang="en-US" sz="1200">
                <a:solidFill>
                  <a:srgbClr val="606068"/>
                </a:solidFill>
                <a:latin typeface="Hiragino Kaku Gothic Pro"/>
              </a:rPr>
              <a:t>「お先です」は目上の人に対して使う言葉としてラフすぎる表現です。目上の人に対しては省力せずに、「お先に失礼致します」と丁寧に挨拶をしましょう。</a:t>
            </a:r>
            <a:endParaRPr lang="en-US" sz="1200">
              <a:solidFill>
                <a:schemeClr val="tx1"/>
              </a:solidFill>
              <a:latin typeface="MS PGothic"/>
              <a:ea typeface="MS PGothic"/>
            </a:endParaRPr>
          </a:p>
          <a:p>
            <a:pPr>
              <a:buNone/>
            </a:pPr>
            <a:endParaRPr sz="1200" dirty="0">
              <a:solidFill>
                <a:srgbClr val="606068"/>
              </a:solidFill>
              <a:latin typeface="MS PGothic"/>
              <a:ea typeface="MS PGothic"/>
            </a:endParaRPr>
          </a:p>
        </p:txBody>
      </p:sp>
    </p:spTree>
    <p:extLst>
      <p:ext uri="{BB962C8B-B14F-4D97-AF65-F5344CB8AC3E}">
        <p14:creationId xmlns:p14="http://schemas.microsoft.com/office/powerpoint/2010/main" val="2659520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811101646"/>
              </p:ext>
            </p:extLst>
          </p:nvPr>
        </p:nvSpPr>
        <p:spPr>
          <a:xfrm>
            <a:off x="8121001" y="542925"/>
            <a:ext cx="3383280" cy="1920240"/>
          </a:xfrm>
        </p:spPr>
        <p:txBody>
          <a:bodyPr/>
          <a:lstStyle/>
          <a:p>
            <a:pPr algn="ctr"/>
            <a:r>
              <a:rPr lang="ja-JP" altLang="en-US">
                <a:latin typeface="ＭＳ Ｐゴシック"/>
                <a:ea typeface="ＭＳ Ｐゴシック"/>
              </a:rPr>
              <a:t>まとめ</a:t>
            </a:r>
          </a:p>
        </p:txBody>
      </p:sp>
      <p:pic>
        <p:nvPicPr>
          <p:cNvPr id="5" name="図 5" descr="2351.png"/>
          <p:cNvPicPr>
            <a:picLocks noGrp="1" noChangeAspect="1"/>
          </p:cNvPicPr>
          <p:nvPr>
            <p:ph idx="1"/>
          </p:nvPr>
        </p:nvPicPr>
        <p:blipFill>
          <a:blip r:embed="rId3"/>
          <a:stretch>
            <a:fillRect/>
          </a:stretch>
        </p:blipFill>
        <p:spPr>
          <a:xfrm>
            <a:off x="1162154" y="904875"/>
            <a:ext cx="6096547" cy="4067175"/>
          </a:xfrm>
          <a:prstGeom prst="rect">
            <a:avLst/>
          </a:prstGeom>
        </p:spPr>
      </p:pic>
      <p:sp>
        <p:nvSpPr>
          <p:cNvPr id="4" name="テキスト プレースホルダー 3"/>
          <p:cNvSpPr>
            <a:spLocks noGrp="1"/>
          </p:cNvSpPr>
          <p:nvPr>
            <p:ph type="body" sz="half" idx="2"/>
            <p:extLst>
              <p:ext uri="{D42A27DB-BD31-4B8C-83A1-F6EECF244321}">
                <p14:modId xmlns:p14="http://schemas.microsoft.com/office/powerpoint/2010/main" val="100338875"/>
              </p:ext>
            </p:extLst>
          </p:nvPr>
        </p:nvSpPr>
        <p:spPr>
          <a:xfrm>
            <a:off x="7668313" y="2524125"/>
            <a:ext cx="4293729" cy="3127375"/>
          </a:xfrm>
        </p:spPr>
        <p:txBody>
          <a:bodyPr vert="horz" lIns="91440" tIns="45720" rIns="91440" bIns="45720" rtlCol="0" anchor="t">
            <a:normAutofit/>
          </a:bodyPr>
          <a:lstStyle/>
          <a:p>
            <a:pPr marL="85725" algn="ctr"/>
            <a:r>
              <a:rPr lang="ja-JP">
                <a:solidFill>
                  <a:srgbClr val="595959"/>
                </a:solidFill>
              </a:rPr>
              <a:t>ビジネスシーンでは</a:t>
            </a:r>
            <a:br>
              <a:rPr lang="en-US" altLang="ja-JP" dirty="0">
                <a:solidFill>
                  <a:schemeClr val="tx1"/>
                </a:solidFill>
                <a:latin typeface="+mn-ea"/>
                <a:cs typeface="+mn-ea"/>
              </a:rPr>
            </a:br>
            <a:r>
              <a:rPr lang="ja-JP">
                <a:solidFill>
                  <a:srgbClr val="595959"/>
                </a:solidFill>
              </a:rPr>
              <a:t>敬語ができるかできないかで、</a:t>
            </a:r>
            <a:br>
              <a:rPr lang="en-US" altLang="ja-JP" dirty="0">
                <a:solidFill>
                  <a:schemeClr val="tx1"/>
                </a:solidFill>
                <a:latin typeface="+mn-ea"/>
                <a:cs typeface="+mn-ea"/>
              </a:rPr>
            </a:br>
            <a:r>
              <a:rPr lang="ja-JP">
                <a:solidFill>
                  <a:srgbClr val="595959"/>
                </a:solidFill>
              </a:rPr>
              <a:t>仕事ができるかできないかのバロメーター</a:t>
            </a:r>
            <a:br>
              <a:rPr lang="en-US" altLang="ja-JP" dirty="0">
                <a:solidFill>
                  <a:schemeClr val="tx1"/>
                </a:solidFill>
                <a:latin typeface="+mn-ea"/>
                <a:cs typeface="+mn-ea"/>
              </a:rPr>
            </a:br>
            <a:r>
              <a:rPr lang="ja-JP">
                <a:solidFill>
                  <a:srgbClr val="595959"/>
                </a:solidFill>
              </a:rPr>
              <a:t>にされてしまうこともあります。</a:t>
            </a:r>
            <a:endParaRPr lang="ja-JP" dirty="0">
              <a:solidFill>
                <a:schemeClr val="tx1"/>
              </a:solidFill>
            </a:endParaRPr>
          </a:p>
          <a:p>
            <a:pPr marL="85725"/>
            <a:endParaRPr lang="ja-JP" dirty="0">
              <a:solidFill>
                <a:schemeClr val="tx1"/>
              </a:solidFill>
            </a:endParaRPr>
          </a:p>
          <a:p>
            <a:pPr marL="85725" algn="ctr"/>
            <a:r>
              <a:rPr lang="ja-JP">
                <a:solidFill>
                  <a:srgbClr val="595959"/>
                </a:solidFill>
              </a:rPr>
              <a:t>社会人一年目を楽しく乗り切るために、</a:t>
            </a:r>
            <a:br>
              <a:rPr lang="en-US" altLang="ja-JP" dirty="0">
                <a:solidFill>
                  <a:schemeClr val="tx1"/>
                </a:solidFill>
                <a:latin typeface="+mn-ea"/>
                <a:cs typeface="+mn-ea"/>
              </a:rPr>
            </a:br>
            <a:r>
              <a:rPr lang="ja-JP">
                <a:solidFill>
                  <a:srgbClr val="595959"/>
                </a:solidFill>
              </a:rPr>
              <a:t>心から敬意をこめて敬語を使ってください。</a:t>
            </a:r>
            <a:endParaRPr lang="ja-JP" dirty="0">
              <a:solidFill>
                <a:schemeClr val="tx1"/>
              </a:solidFill>
            </a:endParaRPr>
          </a:p>
          <a:p>
            <a:endParaRPr lang="ja-JP" altLang="en-US" dirty="0">
              <a:latin typeface="ＭＳ Ｐゴシック"/>
              <a:ea typeface="ＭＳ Ｐゴシック"/>
            </a:endParaRPr>
          </a:p>
        </p:txBody>
      </p:sp>
      <p:pic>
        <p:nvPicPr>
          <p:cNvPr id="7" name="図 7" descr="1-4.jpg"/>
          <p:cNvPicPr>
            <a:picLocks noChangeAspect="1"/>
          </p:cNvPicPr>
          <p:nvPr/>
        </p:nvPicPr>
        <p:blipFill>
          <a:blip r:embed="rId4"/>
          <a:stretch>
            <a:fillRect/>
          </a:stretch>
        </p:blipFill>
        <p:spPr>
          <a:xfrm>
            <a:off x="609655" y="4352925"/>
            <a:ext cx="2743446" cy="2066925"/>
          </a:xfrm>
          <a:prstGeom prst="rect">
            <a:avLst/>
          </a:prstGeom>
        </p:spPr>
      </p:pic>
    </p:spTree>
    <p:extLst>
      <p:ext uri="{BB962C8B-B14F-4D97-AF65-F5344CB8AC3E}">
        <p14:creationId xmlns:p14="http://schemas.microsoft.com/office/powerpoint/2010/main" val="22517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1923493857"/>
              </p:ext>
            </p:extLst>
          </p:nvPr>
        </p:nvSpPr>
        <p:spPr/>
        <p:txBody>
          <a:bodyPr/>
          <a:lstStyle/>
          <a:p>
            <a:r>
              <a:rPr lang="ja-JP" altLang="en-US">
                <a:latin typeface="ＭＳ Ｐゴシック"/>
                <a:ea typeface="ＭＳ Ｐゴシック"/>
              </a:rPr>
              <a:t>正しい文章の書き方</a:t>
            </a:r>
            <a:endParaRPr kumimoji="1" lang="ja-JP" altLang="en-US"/>
          </a:p>
        </p:txBody>
      </p:sp>
      <p:pic>
        <p:nvPicPr>
          <p:cNvPr id="5" name="図 5" descr="Ignite_54896_1.jpg"/>
          <p:cNvPicPr>
            <a:picLocks noGrp="1" noChangeAspect="1"/>
          </p:cNvPicPr>
          <p:nvPr>
            <p:ph type="pic" idx="1"/>
          </p:nvPr>
        </p:nvPicPr>
        <p:blipFill rotWithShape="1">
          <a:blip r:embed="rId3"/>
          <a:srcRect t="11134" b="11134"/>
          <a:stretch/>
        </p:blipFill>
        <p:spPr>
          <a:prstGeom prst="rect">
            <a:avLst/>
          </a:prstGeom>
        </p:spPr>
      </p:pic>
    </p:spTree>
    <p:extLst>
      <p:ext uri="{BB962C8B-B14F-4D97-AF65-F5344CB8AC3E}">
        <p14:creationId xmlns:p14="http://schemas.microsoft.com/office/powerpoint/2010/main" val="154290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617334527"/>
              </p:ext>
            </p:extLst>
          </p:nvPr>
        </p:nvSpPr>
        <p:spPr>
          <a:xfrm>
            <a:off x="1491796" y="500063"/>
            <a:ext cx="9938204" cy="1657350"/>
          </a:xfrm>
        </p:spPr>
        <p:txBody>
          <a:bodyPr/>
          <a:lstStyle/>
          <a:p>
            <a:r>
              <a:rPr lang="ja-JP" altLang="en-US">
                <a:latin typeface="ＭＳ Ｐゴシック"/>
                <a:ea typeface="ＭＳ Ｐゴシック"/>
              </a:rPr>
              <a:t>メール</a:t>
            </a:r>
            <a:endParaRPr kumimoji="1" lang="ja-JP" altLang="en-US"/>
          </a:p>
        </p:txBody>
      </p:sp>
      <p:sp>
        <p:nvSpPr>
          <p:cNvPr id="3" name="コンテンツ プレースホルダー 2"/>
          <p:cNvSpPr>
            <a:spLocks noGrp="1"/>
          </p:cNvSpPr>
          <p:nvPr>
            <p:ph sz="half" idx="1"/>
            <p:extLst>
              <p:ext uri="{D42A27DB-BD31-4B8C-83A1-F6EECF244321}">
                <p14:modId xmlns:p14="http://schemas.microsoft.com/office/powerpoint/2010/main" val="197423155"/>
              </p:ext>
            </p:extLst>
          </p:nvPr>
        </p:nvSpPr>
        <p:spPr>
          <a:xfrm>
            <a:off x="1401989" y="2135188"/>
            <a:ext cx="4536849" cy="3630612"/>
          </a:xfrm>
        </p:spPr>
        <p:txBody>
          <a:bodyPr vert="horz" lIns="91440" tIns="45720" rIns="91440" bIns="45720" rtlCol="0" anchor="t">
            <a:normAutofit lnSpcReduction="10000"/>
          </a:bodyPr>
          <a:lstStyle/>
          <a:p>
            <a:pPr marL="0" indent="0">
              <a:buNone/>
            </a:pPr>
            <a:r>
              <a:rPr lang="ja-JP">
                <a:solidFill>
                  <a:schemeClr val="tx1"/>
                </a:solidFill>
              </a:rPr>
              <a:t>便利ゆえにメールマナーを</a:t>
            </a:r>
            <a:endParaRPr lang="ja-JP" altLang="en-US">
              <a:solidFill>
                <a:srgbClr val="262626"/>
              </a:solidFill>
            </a:endParaRPr>
          </a:p>
          <a:p>
            <a:pPr marL="0" indent="0">
              <a:buNone/>
            </a:pPr>
            <a:r>
              <a:rPr lang="ja-JP">
                <a:solidFill>
                  <a:schemeClr val="tx1"/>
                </a:solidFill>
              </a:rPr>
              <a:t>守らないと恥をかいたり、</a:t>
            </a:r>
            <a:endParaRPr lang="ja-JP" altLang="en-US">
              <a:solidFill>
                <a:srgbClr val="262626"/>
              </a:solidFill>
            </a:endParaRPr>
          </a:p>
          <a:p>
            <a:pPr marL="0" indent="0">
              <a:buNone/>
            </a:pPr>
            <a:r>
              <a:rPr lang="ja-JP">
                <a:solidFill>
                  <a:schemeClr val="tx1"/>
                </a:solidFill>
              </a:rPr>
              <a:t>相手に迷惑をかけてしまいます。</a:t>
            </a:r>
            <a:endParaRPr lang="ja-JP" altLang="en-US">
              <a:solidFill>
                <a:srgbClr val="262626"/>
              </a:solidFill>
              <a:latin typeface="ＭＳ Ｐゴシック"/>
              <a:ea typeface="ＭＳ Ｐゴシック"/>
            </a:endParaRPr>
          </a:p>
          <a:p>
            <a:pPr marL="0" indent="0">
              <a:buNone/>
            </a:pPr>
            <a:endParaRPr lang="ja-JP" altLang="en-US" dirty="0">
              <a:solidFill>
                <a:schemeClr val="tx1"/>
              </a:solidFill>
            </a:endParaRPr>
          </a:p>
          <a:p>
            <a:pPr marL="0" indent="0">
              <a:buNone/>
            </a:pPr>
            <a:r>
              <a:rPr lang="ja-JP">
                <a:solidFill>
                  <a:schemeClr val="tx1"/>
                </a:solidFill>
              </a:rPr>
              <a:t>メールのメリットと</a:t>
            </a:r>
            <a:endParaRPr lang="ja-JP" altLang="en-US">
              <a:solidFill>
                <a:srgbClr val="262626"/>
              </a:solidFill>
            </a:endParaRPr>
          </a:p>
          <a:p>
            <a:pPr marL="0" indent="0">
              <a:buNone/>
            </a:pPr>
            <a:r>
              <a:rPr lang="ja-JP">
                <a:solidFill>
                  <a:schemeClr val="tx1"/>
                </a:solidFill>
              </a:rPr>
              <a:t>デメリットを</a:t>
            </a:r>
            <a:endParaRPr lang="ja-JP" altLang="en-US">
              <a:solidFill>
                <a:srgbClr val="262626"/>
              </a:solidFill>
            </a:endParaRPr>
          </a:p>
          <a:p>
            <a:pPr marL="0" indent="0">
              <a:buNone/>
            </a:pPr>
            <a:r>
              <a:rPr lang="ja-JP">
                <a:solidFill>
                  <a:schemeClr val="tx1"/>
                </a:solidFill>
              </a:rPr>
              <a:t>把握しているかいないかで、</a:t>
            </a:r>
            <a:endParaRPr lang="ja-JP" altLang="en-US">
              <a:solidFill>
                <a:srgbClr val="262626"/>
              </a:solidFill>
            </a:endParaRPr>
          </a:p>
          <a:p>
            <a:pPr marL="0" indent="0">
              <a:buNone/>
            </a:pPr>
            <a:r>
              <a:rPr lang="ja-JP">
                <a:solidFill>
                  <a:schemeClr val="tx1"/>
                </a:solidFill>
              </a:rPr>
              <a:t>ビジネスに大きな差がでてきます。</a:t>
            </a:r>
            <a:endParaRPr lang="ja-JP" altLang="en-US">
              <a:latin typeface="ＭＳ Ｐゴシック"/>
              <a:ea typeface="ＭＳ Ｐゴシック"/>
            </a:endParaRPr>
          </a:p>
        </p:txBody>
      </p:sp>
      <p:pic>
        <p:nvPicPr>
          <p:cNvPr id="5" name="図 5" descr="41f324d3c9fb2bfaf5c847479bb70de1_t.jpg"/>
          <p:cNvPicPr>
            <a:picLocks noGrp="1" noChangeAspect="1"/>
          </p:cNvPicPr>
          <p:nvPr>
            <p:ph sz="half" idx="2"/>
          </p:nvPr>
        </p:nvPicPr>
        <p:blipFill>
          <a:blip r:embed="rId3"/>
          <a:stretch>
            <a:fillRect/>
          </a:stretch>
        </p:blipFill>
        <p:spPr>
          <a:xfrm>
            <a:off x="6010512" y="2320399"/>
            <a:ext cx="4666479" cy="3124200"/>
          </a:xfrm>
          <a:prstGeom prst="rect">
            <a:avLst/>
          </a:prstGeom>
        </p:spPr>
      </p:pic>
    </p:spTree>
    <p:extLst>
      <p:ext uri="{BB962C8B-B14F-4D97-AF65-F5344CB8AC3E}">
        <p14:creationId xmlns:p14="http://schemas.microsoft.com/office/powerpoint/2010/main" val="3197041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3101074470"/>
              </p:ext>
            </p:extLst>
          </p:nvPr>
        </p:nvSpPr>
        <p:spPr/>
        <p:txBody>
          <a:bodyPr/>
          <a:lstStyle/>
          <a:p>
            <a:r>
              <a:rPr lang="ja-JP" altLang="en-US">
                <a:latin typeface="ＭＳ Ｐゴシック"/>
                <a:ea typeface="ＭＳ Ｐゴシック"/>
              </a:rPr>
              <a:t>メール</a:t>
            </a:r>
            <a:endParaRPr kumimoji="1" lang="ja-JP" altLang="en-US"/>
          </a:p>
        </p:txBody>
      </p:sp>
      <p:sp>
        <p:nvSpPr>
          <p:cNvPr id="3" name="テキスト プレースホルダー 2"/>
          <p:cNvSpPr>
            <a:spLocks noGrp="1"/>
          </p:cNvSpPr>
          <p:nvPr>
            <p:ph type="body" idx="1"/>
            <p:extLst>
              <p:ext uri="{D42A27DB-BD31-4B8C-83A1-F6EECF244321}">
                <p14:modId xmlns:p14="http://schemas.microsoft.com/office/powerpoint/2010/main" val="2172221614"/>
              </p:ext>
            </p:extLst>
          </p:nvPr>
        </p:nvSpPr>
        <p:spPr/>
        <p:txBody>
          <a:bodyPr/>
          <a:lstStyle/>
          <a:p>
            <a:r>
              <a:rPr lang="ja-JP" altLang="en-US">
                <a:solidFill>
                  <a:schemeClr val="tx1"/>
                </a:solidFill>
              </a:rPr>
              <a:t>★</a:t>
            </a:r>
            <a:r>
              <a:rPr lang="ja-JP">
                <a:solidFill>
                  <a:schemeClr val="tx1"/>
                </a:solidFill>
              </a:rPr>
              <a:t>電子メール利用のポイント</a:t>
            </a:r>
          </a:p>
        </p:txBody>
      </p:sp>
      <p:sp>
        <p:nvSpPr>
          <p:cNvPr id="4" name="コンテンツ プレースホルダー 3"/>
          <p:cNvSpPr>
            <a:spLocks noGrp="1"/>
          </p:cNvSpPr>
          <p:nvPr>
            <p:ph sz="half" idx="2"/>
            <p:extLst>
              <p:ext uri="{D42A27DB-BD31-4B8C-83A1-F6EECF244321}">
                <p14:modId xmlns:p14="http://schemas.microsoft.com/office/powerpoint/2010/main" val="2915104274"/>
              </p:ext>
            </p:extLst>
          </p:nvPr>
        </p:nvSpPr>
        <p:spPr/>
        <p:txBody>
          <a:bodyPr vert="horz" lIns="91440" tIns="45720" rIns="91440" bIns="45720" rtlCol="0" anchor="t">
            <a:normAutofit/>
          </a:bodyPr>
          <a:lstStyle/>
          <a:p>
            <a:pPr>
              <a:buChar char="•"/>
            </a:pPr>
            <a:r>
              <a:rPr lang="ja-JP" sz="1600">
                <a:solidFill>
                  <a:schemeClr val="tx1"/>
                </a:solidFill>
              </a:rPr>
              <a:t>件名(Subject)だけで内容は分かるようにする</a:t>
            </a:r>
            <a:endParaRPr lang="ja-JP" altLang="en-US" sz="1600">
              <a:solidFill>
                <a:srgbClr val="262626"/>
              </a:solidFill>
              <a:latin typeface="ＭＳ Ｐゴシック"/>
              <a:ea typeface="ＭＳ Ｐゴシック"/>
            </a:endParaRPr>
          </a:p>
          <a:p>
            <a:pPr>
              <a:buChar char="•"/>
            </a:pPr>
            <a:r>
              <a:rPr lang="ja-JP" sz="1600">
                <a:solidFill>
                  <a:schemeClr val="tx1"/>
                </a:solidFill>
              </a:rPr>
              <a:t>一行目に相手の名前を書く</a:t>
            </a:r>
            <a:endParaRPr lang="ja-JP" altLang="en-US" sz="1600">
              <a:solidFill>
                <a:srgbClr val="262626"/>
              </a:solidFill>
              <a:latin typeface="ＭＳ Ｐゴシック"/>
              <a:ea typeface="ＭＳ Ｐゴシック"/>
            </a:endParaRPr>
          </a:p>
          <a:p>
            <a:pPr>
              <a:buChar char="•"/>
            </a:pPr>
            <a:r>
              <a:rPr lang="ja-JP" sz="1600">
                <a:solidFill>
                  <a:schemeClr val="tx1"/>
                </a:solidFill>
              </a:rPr>
              <a:t>受信先に敬称をつける</a:t>
            </a:r>
            <a:endParaRPr lang="ja-JP" altLang="en-US" sz="1600">
              <a:solidFill>
                <a:srgbClr val="262626"/>
              </a:solidFill>
              <a:latin typeface="ＭＳ Ｐゴシック"/>
              <a:ea typeface="ＭＳ Ｐゴシック"/>
            </a:endParaRPr>
          </a:p>
          <a:p>
            <a:pPr>
              <a:buChar char="•"/>
            </a:pPr>
            <a:r>
              <a:rPr lang="ja-JP" sz="1600">
                <a:solidFill>
                  <a:schemeClr val="tx1"/>
                </a:solidFill>
              </a:rPr>
              <a:t>送信者は最初に名乗ること</a:t>
            </a:r>
            <a:endParaRPr lang="ja-JP" altLang="en-US" sz="1600">
              <a:solidFill>
                <a:srgbClr val="262626"/>
              </a:solidFill>
              <a:latin typeface="ＭＳ Ｐゴシック"/>
              <a:ea typeface="ＭＳ Ｐゴシック"/>
            </a:endParaRPr>
          </a:p>
          <a:p>
            <a:pPr>
              <a:buChar char="•"/>
            </a:pPr>
            <a:r>
              <a:rPr lang="ja-JP" sz="1600">
                <a:solidFill>
                  <a:schemeClr val="tx1"/>
                </a:solidFill>
              </a:rPr>
              <a:t>本文の書き出し</a:t>
            </a:r>
            <a:endParaRPr lang="ja-JP" altLang="en-US" sz="1600">
              <a:solidFill>
                <a:srgbClr val="262626"/>
              </a:solidFill>
              <a:latin typeface="ＭＳ Ｐゴシック"/>
              <a:ea typeface="ＭＳ Ｐゴシック"/>
            </a:endParaRPr>
          </a:p>
          <a:p>
            <a:pPr>
              <a:buChar char="•"/>
            </a:pPr>
            <a:r>
              <a:rPr lang="ja-JP" sz="1600">
                <a:solidFill>
                  <a:schemeClr val="tx1"/>
                </a:solidFill>
              </a:rPr>
              <a:t>一行の文宇数は 35 字程度にして改行する。</a:t>
            </a:r>
            <a:endParaRPr lang="ja-JP" altLang="en-US" sz="1600">
              <a:solidFill>
                <a:srgbClr val="262626"/>
              </a:solidFill>
              <a:latin typeface="ＭＳ Ｐゴシック"/>
              <a:ea typeface="ＭＳ Ｐゴシック"/>
            </a:endParaRPr>
          </a:p>
          <a:p>
            <a:pPr>
              <a:buChar char="•"/>
            </a:pPr>
            <a:r>
              <a:rPr lang="ja-JP" sz="1600">
                <a:solidFill>
                  <a:schemeClr val="tx1"/>
                </a:solidFill>
              </a:rPr>
              <a:t>最後に署名を入れる。</a:t>
            </a:r>
            <a:endParaRPr lang="ja-JP" altLang="en-US" sz="1600">
              <a:solidFill>
                <a:srgbClr val="262626"/>
              </a:solidFill>
              <a:latin typeface="ＭＳ Ｐゴシック"/>
              <a:ea typeface="ＭＳ Ｐゴシック"/>
            </a:endParaRPr>
          </a:p>
          <a:p>
            <a:pPr>
              <a:buChar char="•"/>
            </a:pPr>
            <a:r>
              <a:rPr lang="ja-JP" sz="1600">
                <a:solidFill>
                  <a:schemeClr val="tx1"/>
                </a:solidFill>
              </a:rPr>
              <a:t>送信前に必ず読み返すこと</a:t>
            </a:r>
            <a:endParaRPr lang="ja-JP" altLang="en-US" sz="1600">
              <a:latin typeface="ＭＳ Ｐゴシック"/>
              <a:ea typeface="ＭＳ Ｐゴシック"/>
            </a:endParaRPr>
          </a:p>
        </p:txBody>
      </p:sp>
      <p:sp>
        <p:nvSpPr>
          <p:cNvPr id="5" name="テキスト プレースホルダー 4"/>
          <p:cNvSpPr>
            <a:spLocks noGrp="1"/>
          </p:cNvSpPr>
          <p:nvPr>
            <p:ph type="body" sz="quarter" idx="3"/>
            <p:extLst>
              <p:ext uri="{D42A27DB-BD31-4B8C-83A1-F6EECF244321}">
                <p14:modId xmlns:p14="http://schemas.microsoft.com/office/powerpoint/2010/main" val="3844496182"/>
              </p:ext>
            </p:extLst>
          </p:nvPr>
        </p:nvSpPr>
        <p:spPr/>
        <p:txBody>
          <a:bodyPr/>
          <a:lstStyle/>
          <a:p>
            <a:r>
              <a:rPr lang="ja-JP" altLang="en-US">
                <a:solidFill>
                  <a:schemeClr val="tx1"/>
                </a:solidFill>
              </a:rPr>
              <a:t>▲</a:t>
            </a:r>
            <a:r>
              <a:rPr lang="ja-JP">
                <a:solidFill>
                  <a:schemeClr val="tx1"/>
                </a:solidFill>
              </a:rPr>
              <a:t>やってはいけないポイント</a:t>
            </a:r>
          </a:p>
        </p:txBody>
      </p:sp>
      <p:sp>
        <p:nvSpPr>
          <p:cNvPr id="6" name="コンテンツ プレースホルダー 5"/>
          <p:cNvSpPr>
            <a:spLocks noGrp="1"/>
          </p:cNvSpPr>
          <p:nvPr>
            <p:ph sz="quarter" idx="4"/>
            <p:extLst>
              <p:ext uri="{D42A27DB-BD31-4B8C-83A1-F6EECF244321}">
                <p14:modId xmlns:p14="http://schemas.microsoft.com/office/powerpoint/2010/main" val="3216875753"/>
              </p:ext>
            </p:extLst>
          </p:nvPr>
        </p:nvSpPr>
        <p:spPr/>
        <p:txBody>
          <a:bodyPr vert="horz" lIns="91440" tIns="45720" rIns="91440" bIns="45720" rtlCol="0" anchor="t">
            <a:normAutofit/>
          </a:bodyPr>
          <a:lstStyle/>
          <a:p>
            <a:pPr>
              <a:buChar char="•"/>
            </a:pPr>
            <a:r>
              <a:rPr lang="ja-JP" sz="1600">
                <a:solidFill>
                  <a:schemeClr val="tx1"/>
                </a:solidFill>
              </a:rPr>
              <a:t>内容のわからない題名をつける</a:t>
            </a:r>
            <a:endParaRPr lang="ja-JP" altLang="en-US" sz="1600">
              <a:solidFill>
                <a:srgbClr val="262626"/>
              </a:solidFill>
              <a:latin typeface="ＭＳ Ｐゴシック"/>
              <a:ea typeface="ＭＳ Ｐゴシック"/>
            </a:endParaRPr>
          </a:p>
          <a:p>
            <a:pPr>
              <a:buChar char="•"/>
            </a:pPr>
            <a:r>
              <a:rPr lang="ja-JP" sz="1600">
                <a:solidFill>
                  <a:schemeClr val="tx1"/>
                </a:solidFill>
              </a:rPr>
              <a:t>宛先名で相手を呼び捨てにする。</a:t>
            </a:r>
            <a:endParaRPr lang="ja-JP" altLang="en-US" sz="1600">
              <a:solidFill>
                <a:srgbClr val="262626"/>
              </a:solidFill>
              <a:latin typeface="ＭＳ Ｐゴシック"/>
              <a:ea typeface="ＭＳ Ｐゴシック"/>
            </a:endParaRPr>
          </a:p>
          <a:p>
            <a:pPr>
              <a:buChar char="•"/>
            </a:pPr>
            <a:r>
              <a:rPr lang="ja-JP" sz="1600">
                <a:solidFill>
                  <a:schemeClr val="tx1"/>
                </a:solidFill>
              </a:rPr>
              <a:t>挨拶抜きでいきなり用件を書く</a:t>
            </a:r>
            <a:endParaRPr lang="ja-JP" altLang="en-US" sz="1600">
              <a:solidFill>
                <a:srgbClr val="262626"/>
              </a:solidFill>
              <a:latin typeface="ＭＳ Ｐゴシック"/>
              <a:ea typeface="ＭＳ Ｐゴシック"/>
            </a:endParaRPr>
          </a:p>
          <a:p>
            <a:pPr>
              <a:buChar char="•"/>
            </a:pPr>
            <a:r>
              <a:rPr lang="ja-JP" sz="1600">
                <a:solidFill>
                  <a:schemeClr val="tx1"/>
                </a:solidFill>
              </a:rPr>
              <a:t>改行しないで、文章を長々と書き連ねる</a:t>
            </a:r>
            <a:endParaRPr lang="ja-JP" altLang="en-US" sz="1600">
              <a:solidFill>
                <a:srgbClr val="262626"/>
              </a:solidFill>
              <a:latin typeface="ＭＳ Ｐゴシック"/>
              <a:ea typeface="ＭＳ Ｐゴシック"/>
            </a:endParaRPr>
          </a:p>
          <a:p>
            <a:pPr>
              <a:buChar char="•"/>
            </a:pPr>
            <a:r>
              <a:rPr lang="ja-JP" sz="1600">
                <a:solidFill>
                  <a:schemeClr val="tx1"/>
                </a:solidFill>
              </a:rPr>
              <a:t>変換ミスで相手の名前などを間違える</a:t>
            </a:r>
            <a:endParaRPr lang="ja-JP" altLang="en-US" sz="1600">
              <a:solidFill>
                <a:srgbClr val="262626"/>
              </a:solidFill>
              <a:latin typeface="ＭＳ Ｐゴシック"/>
              <a:ea typeface="ＭＳ Ｐゴシック"/>
            </a:endParaRPr>
          </a:p>
          <a:p>
            <a:pPr>
              <a:buChar char="•"/>
            </a:pPr>
            <a:r>
              <a:rPr lang="ja-JP" sz="1600">
                <a:solidFill>
                  <a:schemeClr val="tx1"/>
                </a:solidFill>
              </a:rPr>
              <a:t>緊急時の連絡をメールだけで済ます</a:t>
            </a:r>
            <a:endParaRPr lang="ja-JP" altLang="en-US" sz="1600">
              <a:latin typeface="ＭＳ Ｐゴシック"/>
              <a:ea typeface="ＭＳ Ｐゴシック"/>
            </a:endParaRPr>
          </a:p>
        </p:txBody>
      </p:sp>
    </p:spTree>
    <p:extLst>
      <p:ext uri="{BB962C8B-B14F-4D97-AF65-F5344CB8AC3E}">
        <p14:creationId xmlns:p14="http://schemas.microsoft.com/office/powerpoint/2010/main" val="101661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4111565378"/>
              </p:ext>
            </p:extLst>
          </p:nvPr>
        </p:nvSpPr>
        <p:spPr>
          <a:xfrm>
            <a:off x="1491796" y="500063"/>
            <a:ext cx="9938204" cy="1657350"/>
          </a:xfrm>
        </p:spPr>
        <p:txBody>
          <a:bodyPr/>
          <a:lstStyle/>
          <a:p>
            <a:r>
              <a:rPr lang="ja-JP">
                <a:solidFill>
                  <a:srgbClr val="F0A22E"/>
                </a:solidFill>
              </a:rPr>
              <a:t>ビジネス文書</a:t>
            </a:r>
            <a:endParaRPr lang="ja-JP">
              <a:solidFill>
                <a:srgbClr val="F0A22E"/>
              </a:solidFill>
              <a:latin typeface="ＭＳ Ｐゴシック"/>
              <a:ea typeface="ＭＳ Ｐゴシック"/>
            </a:endParaRPr>
          </a:p>
        </p:txBody>
      </p:sp>
      <p:sp>
        <p:nvSpPr>
          <p:cNvPr id="3" name="コンテンツ プレースホルダー 2"/>
          <p:cNvSpPr>
            <a:spLocks noGrp="1"/>
          </p:cNvSpPr>
          <p:nvPr>
            <p:ph sz="half" idx="1"/>
            <p:extLst>
              <p:ext uri="{D42A27DB-BD31-4B8C-83A1-F6EECF244321}">
                <p14:modId xmlns:p14="http://schemas.microsoft.com/office/powerpoint/2010/main" val="3076851727"/>
              </p:ext>
            </p:extLst>
          </p:nvPr>
        </p:nvSpPr>
        <p:spPr>
          <a:xfrm>
            <a:off x="1401989" y="2135188"/>
            <a:ext cx="4536849" cy="3630612"/>
          </a:xfrm>
        </p:spPr>
        <p:txBody>
          <a:bodyPr vert="horz" lIns="91440" tIns="45720" rIns="91440" bIns="45720" rtlCol="0" anchor="t">
            <a:normAutofit/>
          </a:bodyPr>
          <a:lstStyle/>
          <a:p>
            <a:pPr marL="0" indent="0">
              <a:buNone/>
            </a:pPr>
            <a:r>
              <a:rPr lang="ja-JP" altLang="en-US">
                <a:solidFill>
                  <a:schemeClr val="tx1"/>
                </a:solidFill>
              </a:rPr>
              <a:t>両方</a:t>
            </a:r>
            <a:r>
              <a:rPr lang="ja-JP">
                <a:solidFill>
                  <a:schemeClr val="tx1"/>
                </a:solidFill>
              </a:rPr>
              <a:t>と</a:t>
            </a:r>
            <a:r>
              <a:rPr lang="ja-JP" altLang="en-US">
                <a:solidFill>
                  <a:schemeClr val="tx1"/>
                </a:solidFill>
              </a:rPr>
              <a:t>も</a:t>
            </a:r>
            <a:r>
              <a:rPr lang="ja-JP">
                <a:solidFill>
                  <a:schemeClr val="tx1"/>
                </a:solidFill>
              </a:rPr>
              <a:t>ー</a:t>
            </a:r>
            <a:r>
              <a:rPr lang="ja-JP" altLang="en-US">
                <a:solidFill>
                  <a:schemeClr val="tx1"/>
                </a:solidFill>
              </a:rPr>
              <a:t>定</a:t>
            </a:r>
            <a:r>
              <a:rPr lang="ja-JP">
                <a:solidFill>
                  <a:schemeClr val="tx1"/>
                </a:solidFill>
              </a:rPr>
              <a:t>の</a:t>
            </a:r>
            <a:r>
              <a:rPr lang="ja-JP" altLang="en-US">
                <a:solidFill>
                  <a:schemeClr val="tx1"/>
                </a:solidFill>
              </a:rPr>
              <a:t>書式に </a:t>
            </a:r>
            <a:r>
              <a:rPr lang="ja-JP">
                <a:solidFill>
                  <a:schemeClr val="tx1"/>
                </a:solidFill>
              </a:rPr>
              <a:t>し</a:t>
            </a:r>
            <a:r>
              <a:rPr lang="ja-JP" altLang="en-US">
                <a:solidFill>
                  <a:schemeClr val="tx1"/>
                </a:solidFill>
              </a:rPr>
              <a:t>たがっ</a:t>
            </a:r>
            <a:r>
              <a:rPr lang="ja-JP">
                <a:solidFill>
                  <a:schemeClr val="tx1"/>
                </a:solidFill>
              </a:rPr>
              <a:t>て</a:t>
            </a:r>
            <a:r>
              <a:rPr lang="ja-JP" altLang="en-US">
                <a:solidFill>
                  <a:schemeClr val="tx1"/>
                </a:solidFill>
              </a:rPr>
              <a:t>造</a:t>
            </a:r>
            <a:r>
              <a:rPr lang="ja-JP">
                <a:solidFill>
                  <a:schemeClr val="tx1"/>
                </a:solidFill>
              </a:rPr>
              <a:t>る</a:t>
            </a:r>
            <a:r>
              <a:rPr lang="ja-JP" altLang="en-US">
                <a:solidFill>
                  <a:schemeClr val="tx1"/>
                </a:solidFill>
              </a:rPr>
              <a:t>こと</a:t>
            </a:r>
            <a:r>
              <a:rPr lang="ja-JP">
                <a:solidFill>
                  <a:schemeClr val="tx1"/>
                </a:solidFill>
              </a:rPr>
              <a:t>が</a:t>
            </a:r>
            <a:r>
              <a:rPr lang="ja-JP" altLang="en-US">
                <a:solidFill>
                  <a:schemeClr val="tx1"/>
                </a:solidFill>
              </a:rPr>
              <a:t>基本</a:t>
            </a:r>
            <a:r>
              <a:rPr lang="ja-JP">
                <a:solidFill>
                  <a:schemeClr val="tx1"/>
                </a:solidFill>
              </a:rPr>
              <a:t>です。</a:t>
            </a:r>
          </a:p>
          <a:p>
            <a:pPr marL="0" indent="0">
              <a:buNone/>
            </a:pPr>
            <a:endParaRPr lang="ja-JP" dirty="0">
              <a:solidFill>
                <a:schemeClr val="tx1"/>
              </a:solidFill>
              <a:latin typeface="ＭＳ Ｐゴシック"/>
              <a:ea typeface="ＭＳ Ｐゴシック"/>
            </a:endParaRPr>
          </a:p>
          <a:p>
            <a:pPr>
              <a:buNone/>
            </a:pPr>
            <a:r>
              <a:rPr lang="ja-JP" altLang="en-US">
                <a:solidFill>
                  <a:schemeClr val="tx1"/>
                </a:solidFill>
              </a:rPr>
              <a:t>文書作成後は、必ず誤宇や脱字がないか校正し、チェックを</a:t>
            </a:r>
            <a:r>
              <a:rPr lang="ja-JP" altLang="en-US">
                <a:solidFill>
                  <a:schemeClr val="tx1"/>
                </a:solidFill>
                <a:latin typeface="ＭＳ Ｐゴシック"/>
                <a:ea typeface="ＭＳ Ｐゴシック"/>
              </a:rPr>
              <a:t>！</a:t>
            </a:r>
            <a:endParaRPr>
              <a:solidFill>
                <a:schemeClr val="tx1"/>
              </a:solidFill>
            </a:endParaRPr>
          </a:p>
        </p:txBody>
      </p:sp>
      <p:pic>
        <p:nvPicPr>
          <p:cNvPr id="7" name="図 7" descr="mig.jpg"/>
          <p:cNvPicPr>
            <a:picLocks noGrp="1" noChangeAspect="1"/>
          </p:cNvPicPr>
          <p:nvPr>
            <p:ph sz="half" idx="2"/>
          </p:nvPr>
        </p:nvPicPr>
        <p:blipFill>
          <a:blip r:embed="rId3"/>
          <a:stretch>
            <a:fillRect/>
          </a:stretch>
        </p:blipFill>
        <p:spPr>
          <a:xfrm>
            <a:off x="6915238" y="2706161"/>
            <a:ext cx="2857028" cy="2352675"/>
          </a:xfrm>
          <a:prstGeom prst="rect">
            <a:avLst/>
          </a:prstGeom>
        </p:spPr>
      </p:pic>
    </p:spTree>
    <p:extLst>
      <p:ext uri="{BB962C8B-B14F-4D97-AF65-F5344CB8AC3E}">
        <p14:creationId xmlns:p14="http://schemas.microsoft.com/office/powerpoint/2010/main" val="289151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1735377572"/>
              </p:ext>
            </p:extLst>
          </p:nvPr>
        </p:nvSpPr>
        <p:spPr/>
        <p:txBody>
          <a:bodyPr/>
          <a:lstStyle/>
          <a:p>
            <a:r>
              <a:rPr lang="ja-JP" altLang="en-US">
                <a:latin typeface="ＭＳ Ｐゴシック"/>
                <a:ea typeface="ＭＳ Ｐゴシック"/>
              </a:rPr>
              <a:t>ビジネス文書</a:t>
            </a:r>
            <a:endParaRPr kumimoji="1" lang="ja-JP" altLang="en-US"/>
          </a:p>
        </p:txBody>
      </p:sp>
      <p:sp>
        <p:nvSpPr>
          <p:cNvPr id="3" name="コンテンツ プレースホルダー 2"/>
          <p:cNvSpPr>
            <a:spLocks noGrp="1"/>
          </p:cNvSpPr>
          <p:nvPr>
            <p:ph idx="1"/>
            <p:extLst>
              <p:ext uri="{D42A27DB-BD31-4B8C-83A1-F6EECF244321}">
                <p14:modId xmlns:p14="http://schemas.microsoft.com/office/powerpoint/2010/main" val="3647452818"/>
              </p:ext>
            </p:extLst>
          </p:nvPr>
        </p:nvSpPr>
        <p:spPr/>
        <p:txBody>
          <a:bodyPr vert="horz" lIns="91440" tIns="45720" rIns="91440" bIns="45720" rtlCol="0" anchor="t">
            <a:normAutofit/>
          </a:bodyPr>
          <a:lstStyle/>
          <a:p>
            <a:pPr marL="0" indent="0">
              <a:buNone/>
            </a:pPr>
            <a:r>
              <a:rPr lang="ja-JP">
                <a:solidFill>
                  <a:schemeClr val="tx1"/>
                </a:solidFill>
              </a:rPr>
              <a:t>★ビジネス文書作成のポイント</a:t>
            </a:r>
            <a:endParaRPr lang="ja-JP" altLang="en-US">
              <a:solidFill>
                <a:srgbClr val="262626"/>
              </a:solidFill>
            </a:endParaRPr>
          </a:p>
          <a:p>
            <a:pPr marL="0" indent="0">
              <a:buNone/>
            </a:pPr>
            <a:endParaRPr lang="ja-JP" altLang="en-US" dirty="0">
              <a:solidFill>
                <a:schemeClr val="tx1"/>
              </a:solidFill>
            </a:endParaRPr>
          </a:p>
          <a:p>
            <a:pPr marL="0" indent="0">
              <a:buNone/>
            </a:pPr>
            <a:r>
              <a:rPr lang="ja-JP">
                <a:solidFill>
                  <a:schemeClr val="tx1"/>
                </a:solidFill>
              </a:rPr>
              <a:t>１．日付を明記する・・提出日、発信日、作成日 </a:t>
            </a:r>
            <a:endParaRPr lang="ja-JP" altLang="en-US">
              <a:solidFill>
                <a:srgbClr val="262626"/>
              </a:solidFill>
            </a:endParaRPr>
          </a:p>
          <a:p>
            <a:pPr marL="0" indent="0">
              <a:buNone/>
            </a:pPr>
            <a:r>
              <a:rPr lang="ja-JP">
                <a:solidFill>
                  <a:schemeClr val="tx1"/>
                </a:solidFill>
              </a:rPr>
              <a:t>２．内容がすぐに分かる件名を・・・人目でわかるタイトルをつける </a:t>
            </a:r>
            <a:endParaRPr lang="ja-JP" altLang="en-US">
              <a:solidFill>
                <a:srgbClr val="262626"/>
              </a:solidFill>
            </a:endParaRPr>
          </a:p>
          <a:p>
            <a:pPr marL="0" indent="0">
              <a:buNone/>
            </a:pPr>
            <a:r>
              <a:rPr lang="ja-JP">
                <a:solidFill>
                  <a:schemeClr val="tx1"/>
                </a:solidFill>
              </a:rPr>
              <a:t>３．文体は簡潔に・・・「です・ます」調で横書きが基本 </a:t>
            </a:r>
            <a:endParaRPr lang="ja-JP" altLang="en-US">
              <a:solidFill>
                <a:srgbClr val="262626"/>
              </a:solidFill>
            </a:endParaRPr>
          </a:p>
          <a:p>
            <a:pPr marL="0" indent="0">
              <a:buNone/>
            </a:pPr>
            <a:r>
              <a:rPr lang="ja-JP">
                <a:solidFill>
                  <a:schemeClr val="tx1"/>
                </a:solidFill>
              </a:rPr>
              <a:t>４．間違いがないか必ず読み返す </a:t>
            </a:r>
            <a:endParaRPr lang="ja-JP" altLang="en-US">
              <a:solidFill>
                <a:srgbClr val="262626"/>
              </a:solidFill>
            </a:endParaRPr>
          </a:p>
          <a:p>
            <a:pPr marL="0" indent="0">
              <a:buNone/>
            </a:pPr>
            <a:r>
              <a:rPr lang="ja-JP">
                <a:solidFill>
                  <a:schemeClr val="tx1"/>
                </a:solidFill>
              </a:rPr>
              <a:t>５．内容が矛盾したり、曖昧なところはないか </a:t>
            </a:r>
            <a:endParaRPr lang="ja-JP" altLang="en-US">
              <a:solidFill>
                <a:srgbClr val="262626"/>
              </a:solidFill>
            </a:endParaRPr>
          </a:p>
          <a:p>
            <a:pPr marL="0" indent="0">
              <a:buNone/>
            </a:pPr>
            <a:r>
              <a:rPr lang="ja-JP">
                <a:solidFill>
                  <a:schemeClr val="tx1"/>
                </a:solidFill>
              </a:rPr>
              <a:t>６．名前や数字に間違いがないか</a:t>
            </a:r>
            <a:endParaRPr lang="ja-JP" altLang="en-US">
              <a:latin typeface="ＭＳ Ｐゴシック"/>
              <a:ea typeface="ＭＳ Ｐゴシック"/>
            </a:endParaRPr>
          </a:p>
        </p:txBody>
      </p:sp>
    </p:spTree>
    <p:extLst>
      <p:ext uri="{BB962C8B-B14F-4D97-AF65-F5344CB8AC3E}">
        <p14:creationId xmlns:p14="http://schemas.microsoft.com/office/powerpoint/2010/main" val="91243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2139467484"/>
              </p:ext>
            </p:extLst>
          </p:nvPr>
        </p:nvSpPr>
        <p:spPr/>
        <p:txBody>
          <a:bodyPr/>
          <a:lstStyle/>
          <a:p>
            <a:r>
              <a:rPr lang="ja-JP" altLang="en-US">
                <a:latin typeface="ＭＳ Ｐゴシック"/>
                <a:ea typeface="ＭＳ Ｐゴシック"/>
              </a:rPr>
              <a:t>まとめ</a:t>
            </a:r>
            <a:endParaRPr kumimoji="1" lang="ja-JP" altLang="en-US"/>
          </a:p>
        </p:txBody>
      </p:sp>
      <p:pic>
        <p:nvPicPr>
          <p:cNvPr id="5" name="図 5" descr="6a2e50_bc36619e403e4f5683c7b7f15d41c729-mv2.png"/>
          <p:cNvPicPr>
            <a:picLocks noGrp="1" noChangeAspect="1"/>
          </p:cNvPicPr>
          <p:nvPr>
            <p:ph idx="1"/>
          </p:nvPr>
        </p:nvPicPr>
        <p:blipFill>
          <a:blip r:embed="rId3"/>
          <a:stretch>
            <a:fillRect/>
          </a:stretch>
        </p:blipFill>
        <p:spPr>
          <a:xfrm>
            <a:off x="757743" y="1330480"/>
            <a:ext cx="6104517" cy="3429000"/>
          </a:xfrm>
          <a:prstGeom prst="rect">
            <a:avLst/>
          </a:prstGeom>
        </p:spPr>
      </p:pic>
      <p:sp>
        <p:nvSpPr>
          <p:cNvPr id="4" name="テキスト プレースホルダー 3"/>
          <p:cNvSpPr>
            <a:spLocks noGrp="1"/>
          </p:cNvSpPr>
          <p:nvPr>
            <p:ph type="body" sz="half" idx="2"/>
            <p:extLst>
              <p:ext uri="{D42A27DB-BD31-4B8C-83A1-F6EECF244321}">
                <p14:modId xmlns:p14="http://schemas.microsoft.com/office/powerpoint/2010/main" val="3441182770"/>
              </p:ext>
            </p:extLst>
          </p:nvPr>
        </p:nvSpPr>
        <p:spPr/>
        <p:txBody>
          <a:bodyPr vert="horz" lIns="91440" tIns="45720" rIns="91440" bIns="45720" rtlCol="0" anchor="t">
            <a:normAutofit/>
          </a:bodyPr>
          <a:lstStyle/>
          <a:p>
            <a:r>
              <a:rPr lang="ja-JP">
                <a:solidFill>
                  <a:srgbClr val="595959"/>
                </a:solidFill>
              </a:rPr>
              <a:t>メール</a:t>
            </a:r>
            <a:r>
              <a:rPr lang="ja-JP" altLang="en-US">
                <a:solidFill>
                  <a:srgbClr val="595959"/>
                </a:solidFill>
              </a:rPr>
              <a:t>、</a:t>
            </a:r>
            <a:r>
              <a:rPr lang="ja-JP">
                <a:solidFill>
                  <a:srgbClr val="595959"/>
                </a:solidFill>
              </a:rPr>
              <a:t>ビジネス文書は</a:t>
            </a:r>
            <a:endParaRPr lang="ja-JP" altLang="en-US">
              <a:solidFill>
                <a:srgbClr val="595959"/>
              </a:solidFill>
              <a:latin typeface="ＭＳ Ｐゴシック"/>
              <a:ea typeface="ＭＳ Ｐゴシック"/>
            </a:endParaRPr>
          </a:p>
          <a:p>
            <a:r>
              <a:rPr lang="ja-JP">
                <a:solidFill>
                  <a:srgbClr val="595959"/>
                </a:solidFill>
              </a:rPr>
              <a:t>簡潔と正確を</a:t>
            </a:r>
            <a:endParaRPr altLang="en-US">
              <a:solidFill>
                <a:srgbClr val="595959"/>
              </a:solidFill>
              <a:latin typeface="Calibri Light"/>
            </a:endParaRPr>
          </a:p>
          <a:p>
            <a:r>
              <a:rPr lang="ja-JP">
                <a:solidFill>
                  <a:srgbClr val="595959"/>
                </a:solidFill>
              </a:rPr>
              <a:t>重視する。</a:t>
            </a:r>
            <a:endParaRPr>
              <a:solidFill>
                <a:srgbClr val="595959"/>
              </a:solidFill>
            </a:endParaRPr>
          </a:p>
        </p:txBody>
      </p:sp>
    </p:spTree>
    <p:extLst>
      <p:ext uri="{BB962C8B-B14F-4D97-AF65-F5344CB8AC3E}">
        <p14:creationId xmlns:p14="http://schemas.microsoft.com/office/powerpoint/2010/main" val="416397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2316462972"/>
              </p:ext>
            </p:extLst>
          </p:nvPr>
        </p:nvSpPr>
        <p:spPr/>
        <p:txBody>
          <a:bodyPr/>
          <a:lstStyle/>
          <a:p>
            <a:r>
              <a:rPr lang="ja-JP" altLang="en-US">
                <a:latin typeface="ＭＳ Ｐゴシック"/>
                <a:ea typeface="ＭＳ Ｐゴシック"/>
              </a:rPr>
              <a:t>立ち振る舞い、身だしなみ、笑顔で挨拶</a:t>
            </a:r>
            <a:endParaRPr kumimoji="1" lang="ja-JP" altLang="en-US"/>
          </a:p>
        </p:txBody>
      </p:sp>
      <p:pic>
        <p:nvPicPr>
          <p:cNvPr id="5" name="図 5" descr="b2c298aed0445b882a12c23e1f552c9e.jpg"/>
          <p:cNvPicPr>
            <a:picLocks noGrp="1" noChangeAspect="1"/>
          </p:cNvPicPr>
          <p:nvPr>
            <p:ph type="pic" idx="1"/>
          </p:nvPr>
        </p:nvPicPr>
        <p:blipFill rotWithShape="1">
          <a:blip r:embed="rId3"/>
          <a:srcRect t="14690" b="14690"/>
          <a:stretch/>
        </p:blipFill>
        <p:spPr>
          <a:xfrm>
            <a:off x="0" y="0"/>
            <a:ext cx="12192000" cy="5330952"/>
          </a:xfrm>
          <a:prstGeom prst="rect">
            <a:avLst/>
          </a:prstGeom>
        </p:spPr>
      </p:pic>
    </p:spTree>
    <p:extLst>
      <p:ext uri="{BB962C8B-B14F-4D97-AF65-F5344CB8AC3E}">
        <p14:creationId xmlns:p14="http://schemas.microsoft.com/office/powerpoint/2010/main" val="94572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1975960281"/>
              </p:ext>
            </p:extLst>
          </p:nvPr>
        </p:nvSpPr>
        <p:spPr/>
        <p:txBody>
          <a:bodyPr/>
          <a:lstStyle/>
          <a:p>
            <a:r>
              <a:rPr lang="ja-JP" altLang="en-US">
                <a:latin typeface="ＭＳ Ｐゴシック"/>
                <a:ea typeface="ＭＳ Ｐゴシック"/>
              </a:rPr>
              <a:t>今日のテーマ</a:t>
            </a:r>
            <a:endParaRPr kumimoji="1" lang="ja-JP" altLang="en-US"/>
          </a:p>
        </p:txBody>
      </p:sp>
      <p:pic>
        <p:nvPicPr>
          <p:cNvPr id="5" name="図 5" descr="businesstalk3.jpg"/>
          <p:cNvPicPr>
            <a:picLocks noGrp="1" noChangeAspect="1"/>
          </p:cNvPicPr>
          <p:nvPr>
            <p:ph idx="1"/>
          </p:nvPr>
        </p:nvPicPr>
        <p:blipFill>
          <a:blip r:embed="rId3"/>
          <a:stretch>
            <a:fillRect/>
          </a:stretch>
        </p:blipFill>
        <p:spPr>
          <a:xfrm>
            <a:off x="952973" y="1559080"/>
            <a:ext cx="5714056" cy="2971800"/>
          </a:xfrm>
          <a:prstGeom prst="rect">
            <a:avLst/>
          </a:prstGeom>
        </p:spPr>
      </p:pic>
      <p:sp>
        <p:nvSpPr>
          <p:cNvPr id="4" name="テキスト プレースホルダー 3"/>
          <p:cNvSpPr>
            <a:spLocks noGrp="1"/>
          </p:cNvSpPr>
          <p:nvPr>
            <p:ph type="body" sz="half" idx="2"/>
            <p:extLst>
              <p:ext uri="{D42A27DB-BD31-4B8C-83A1-F6EECF244321}">
                <p14:modId xmlns:p14="http://schemas.microsoft.com/office/powerpoint/2010/main" val="222966776"/>
              </p:ext>
            </p:extLst>
          </p:nvPr>
        </p:nvSpPr>
        <p:spPr/>
        <p:txBody>
          <a:bodyPr vert="horz" lIns="91440" tIns="45720" rIns="91440" bIns="45720" rtlCol="0" anchor="t">
            <a:normAutofit fontScale="92500" lnSpcReduction="10000"/>
          </a:bodyPr>
          <a:lstStyle/>
          <a:p>
            <a:r>
              <a:rPr lang="ja-JP">
                <a:solidFill>
                  <a:schemeClr val="tx1"/>
                </a:solidFill>
              </a:rPr>
              <a:t>電話対応</a:t>
            </a:r>
            <a:br>
              <a:rPr lang="en-US" dirty="0">
                <a:solidFill>
                  <a:schemeClr val="tx1"/>
                </a:solidFill>
                <a:latin typeface="+mn-ea"/>
                <a:cs typeface="+mn-ea"/>
              </a:rPr>
            </a:br>
            <a:r>
              <a:rPr lang="ja-JP">
                <a:solidFill>
                  <a:schemeClr val="tx1"/>
                </a:solidFill>
              </a:rPr>
              <a:t>接客</a:t>
            </a:r>
            <a:br>
              <a:rPr lang="en-US" dirty="0">
                <a:solidFill>
                  <a:schemeClr val="tx1"/>
                </a:solidFill>
                <a:latin typeface="+mn-ea"/>
                <a:cs typeface="+mn-ea"/>
              </a:rPr>
            </a:br>
            <a:r>
              <a:rPr lang="ja-JP">
                <a:solidFill>
                  <a:schemeClr val="tx1"/>
                </a:solidFill>
              </a:rPr>
              <a:t>正式文書の書き方</a:t>
            </a:r>
            <a:br>
              <a:rPr lang="en-US" dirty="0">
                <a:solidFill>
                  <a:schemeClr val="tx1"/>
                </a:solidFill>
                <a:latin typeface="+mn-ea"/>
                <a:cs typeface="+mn-ea"/>
              </a:rPr>
            </a:br>
            <a:r>
              <a:rPr lang="ja-JP">
                <a:solidFill>
                  <a:schemeClr val="tx1"/>
                </a:solidFill>
              </a:rPr>
              <a:t>正しい敬語の使い方など</a:t>
            </a:r>
            <a:br>
              <a:rPr lang="en-US" dirty="0">
                <a:solidFill>
                  <a:schemeClr val="tx1"/>
                </a:solidFill>
                <a:latin typeface="+mn-ea"/>
                <a:cs typeface="+mn-ea"/>
              </a:rPr>
            </a:br>
            <a:r>
              <a:rPr lang="ja-JP">
                <a:solidFill>
                  <a:schemeClr val="tx1"/>
                </a:solidFill>
              </a:rPr>
              <a:t>大人の常識</a:t>
            </a:r>
            <a:br>
              <a:rPr lang="en-US" dirty="0">
                <a:solidFill>
                  <a:schemeClr val="tx1"/>
                </a:solidFill>
                <a:latin typeface="+mn-ea"/>
                <a:cs typeface="+mn-ea"/>
              </a:rPr>
            </a:br>
            <a:r>
              <a:rPr lang="ja-JP">
                <a:solidFill>
                  <a:schemeClr val="tx1"/>
                </a:solidFill>
              </a:rPr>
              <a:t>社会人のマナー</a:t>
            </a:r>
            <a:endParaRPr lang="ja-JP" altLang="en-US"/>
          </a:p>
          <a:p>
            <a:r>
              <a:rPr lang="ja-JP">
                <a:solidFill>
                  <a:schemeClr val="tx1"/>
                </a:solidFill>
              </a:rPr>
              <a:t>などを学ぶ。現在ある文書の雛形を見直し、作成する。</a:t>
            </a:r>
            <a:r>
              <a:rPr lang="ja-JP">
                <a:solidFill>
                  <a:schemeClr val="tx1"/>
                </a:solidFill>
                <a:latin typeface="ＭＳ Ｐゴシック"/>
                <a:ea typeface="ＭＳ Ｐゴシック"/>
              </a:rPr>
              <a:t> </a:t>
            </a:r>
            <a:endParaRPr>
              <a:solidFill>
                <a:schemeClr val="tx1"/>
              </a:solidFill>
            </a:endParaRPr>
          </a:p>
          <a:p>
            <a:endParaRPr lang="ja-JP" altLang="en-US" dirty="0">
              <a:solidFill>
                <a:schemeClr val="tx1"/>
              </a:solidFill>
              <a:latin typeface="ＭＳ Ｐゴシック"/>
              <a:ea typeface="ＭＳ Ｐゴシック"/>
            </a:endParaRPr>
          </a:p>
          <a:p>
            <a:r>
              <a:rPr lang="ja-JP" altLang="en-US" sz="2400">
                <a:solidFill>
                  <a:schemeClr val="tx1"/>
                </a:solidFill>
                <a:latin typeface="ＭＳ Ｐゴシック"/>
                <a:ea typeface="ＭＳ Ｐゴシック"/>
              </a:rPr>
              <a:t>できる社会人になるぞ！！</a:t>
            </a:r>
            <a:endParaRPr lang="ja-JP" sz="2400">
              <a:solidFill>
                <a:schemeClr val="tx1"/>
              </a:solidFill>
              <a:latin typeface="ＭＳ Ｐゴシック"/>
              <a:ea typeface="ＭＳ Ｐゴシック"/>
            </a:endParaRPr>
          </a:p>
        </p:txBody>
      </p:sp>
    </p:spTree>
    <p:extLst>
      <p:ext uri="{BB962C8B-B14F-4D97-AF65-F5344CB8AC3E}">
        <p14:creationId xmlns:p14="http://schemas.microsoft.com/office/powerpoint/2010/main" val="1287417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4260245449"/>
              </p:ext>
            </p:extLst>
          </p:nvPr>
        </p:nvSpPr>
        <p:spPr/>
        <p:txBody>
          <a:bodyPr/>
          <a:lstStyle/>
          <a:p>
            <a:r>
              <a:rPr lang="ja-JP" altLang="en-US">
                <a:latin typeface="ＭＳ Ｐゴシック"/>
                <a:ea typeface="ＭＳ Ｐゴシック"/>
              </a:rPr>
              <a:t>立ち振る舞い</a:t>
            </a:r>
            <a:endParaRPr kumimoji="1" lang="ja-JP" altLang="en-US"/>
          </a:p>
        </p:txBody>
      </p:sp>
      <p:pic>
        <p:nvPicPr>
          <p:cNvPr id="7" name="図 7" descr="29-1.jpg"/>
          <p:cNvPicPr>
            <a:picLocks noGrp="1" noChangeAspect="1"/>
          </p:cNvPicPr>
          <p:nvPr>
            <p:ph sz="half" idx="1"/>
          </p:nvPr>
        </p:nvPicPr>
        <p:blipFill>
          <a:blip r:embed="rId3"/>
          <a:stretch>
            <a:fillRect/>
          </a:stretch>
        </p:blipFill>
        <p:spPr>
          <a:xfrm>
            <a:off x="675588" y="2092968"/>
            <a:ext cx="4658651" cy="3571875"/>
          </a:xfrm>
          <a:prstGeom prst="rect">
            <a:avLst/>
          </a:prstGeom>
        </p:spPr>
      </p:pic>
      <p:sp>
        <p:nvSpPr>
          <p:cNvPr id="4" name="コンテンツ プレースホルダー 3"/>
          <p:cNvSpPr>
            <a:spLocks noGrp="1"/>
          </p:cNvSpPr>
          <p:nvPr>
            <p:ph sz="half" idx="2"/>
            <p:extLst>
              <p:ext uri="{D42A27DB-BD31-4B8C-83A1-F6EECF244321}">
                <p14:modId xmlns:p14="http://schemas.microsoft.com/office/powerpoint/2010/main" val="2683528172"/>
              </p:ext>
            </p:extLst>
          </p:nvPr>
        </p:nvSpPr>
        <p:spPr>
          <a:xfrm>
            <a:off x="5510213" y="1998663"/>
            <a:ext cx="6342062" cy="4388485"/>
          </a:xfrm>
        </p:spPr>
        <p:txBody>
          <a:bodyPr vert="horz" lIns="91440" tIns="45720" rIns="91440" bIns="45720" rtlCol="0" anchor="t">
            <a:normAutofit/>
          </a:bodyPr>
          <a:lstStyle/>
          <a:p>
            <a:pPr marL="0" indent="0">
              <a:buNone/>
            </a:pPr>
            <a:r>
              <a:rPr lang="ja-JP">
                <a:solidFill>
                  <a:schemeClr val="tx1"/>
                </a:solidFill>
              </a:rPr>
              <a:t>美しい立ち居振る舞いはあなたの印象を180度変えてくれます。</a:t>
            </a:r>
            <a:endParaRPr lang="ja-JP" altLang="en-US">
              <a:latin typeface="ＭＳ Ｐゴシック"/>
              <a:ea typeface="ＭＳ Ｐゴシック"/>
            </a:endParaRPr>
          </a:p>
          <a:p>
            <a:pPr>
              <a:buNone/>
            </a:pPr>
            <a:r>
              <a:rPr lang="ja-JP">
                <a:solidFill>
                  <a:schemeClr val="tx1"/>
                </a:solidFill>
              </a:rPr>
              <a:t>立ち方</a:t>
            </a:r>
            <a:r>
              <a:rPr lang="ja-JP" altLang="en-US">
                <a:solidFill>
                  <a:schemeClr val="tx1"/>
                </a:solidFill>
              </a:rPr>
              <a:t>は、</a:t>
            </a:r>
            <a:r>
              <a:rPr lang="ja-JP">
                <a:solidFill>
                  <a:schemeClr val="tx1"/>
                </a:solidFill>
              </a:rPr>
              <a:t>横からみた時に頭からかかとまで一直線の姿勢になると</a:t>
            </a:r>
            <a:r>
              <a:rPr lang="ja-JP">
                <a:solidFill>
                  <a:schemeClr val="tx1"/>
                </a:solidFill>
                <a:latin typeface="ＭＳ Ｐゴシック"/>
                <a:ea typeface="ＭＳ Ｐゴシック"/>
              </a:rPr>
              <a:t>Good!</a:t>
            </a:r>
            <a:endParaRPr lang="ja-JP" altLang="en-US">
              <a:solidFill>
                <a:schemeClr val="tx1"/>
              </a:solidFill>
              <a:latin typeface="ＭＳ Ｐゴシック"/>
              <a:ea typeface="ＭＳ Ｐゴシック"/>
            </a:endParaRPr>
          </a:p>
          <a:p>
            <a:pPr marL="0" indent="0">
              <a:buNone/>
            </a:pPr>
            <a:r>
              <a:rPr lang="ja-JP" altLang="en-US">
                <a:latin typeface="ＭＳ Ｐゴシック"/>
                <a:ea typeface="ＭＳ Ｐゴシック"/>
              </a:rPr>
              <a:t>相手より頭が高くならないように、相手に合わせて体勢を変えて話すとGood!</a:t>
            </a:r>
          </a:p>
          <a:p>
            <a:pPr>
              <a:buNone/>
            </a:pPr>
            <a:r>
              <a:rPr lang="ja-JP">
                <a:solidFill>
                  <a:srgbClr val="F6C781"/>
                </a:solidFill>
              </a:rPr>
              <a:t>いつ、どのような場所からお客様に見られているか分かりません。お客様と直接接しているときだけでなく、日頃から美しい立ち居振る舞いを心がけましょう。</a:t>
            </a:r>
            <a:endParaRPr>
              <a:solidFill>
                <a:srgbClr val="F6C781"/>
              </a:solidFill>
            </a:endParaRPr>
          </a:p>
          <a:p>
            <a:pPr marL="0" indent="0">
              <a:buNone/>
            </a:pPr>
            <a:endParaRPr lang="ja-JP" altLang="en-US" dirty="0">
              <a:latin typeface="ＭＳ Ｐゴシック"/>
              <a:ea typeface="ＭＳ Ｐゴシック"/>
            </a:endParaRPr>
          </a:p>
        </p:txBody>
      </p:sp>
    </p:spTree>
    <p:extLst>
      <p:ext uri="{BB962C8B-B14F-4D97-AF65-F5344CB8AC3E}">
        <p14:creationId xmlns:p14="http://schemas.microsoft.com/office/powerpoint/2010/main" val="1192777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latin typeface="ＭＳ Ｐゴシック"/>
                <a:ea typeface="ＭＳ Ｐゴシック"/>
              </a:rPr>
              <a:t>身だしなみ</a:t>
            </a:r>
            <a:endParaRPr kumimoji="1" lang="ja-JP" altLang="en-US"/>
          </a:p>
        </p:txBody>
      </p:sp>
      <p:pic>
        <p:nvPicPr>
          <p:cNvPr id="5" name="図 5" descr="身だしなみビジネスマン.png"/>
          <p:cNvPicPr>
            <a:picLocks noGrp="1" noChangeAspect="1"/>
          </p:cNvPicPr>
          <p:nvPr>
            <p:ph sz="half" idx="1"/>
          </p:nvPr>
        </p:nvPicPr>
        <p:blipFill>
          <a:blip r:embed="rId3"/>
          <a:stretch>
            <a:fillRect/>
          </a:stretch>
        </p:blipFill>
        <p:spPr>
          <a:xfrm>
            <a:off x="675588" y="2426343"/>
            <a:ext cx="4658651" cy="2905125"/>
          </a:xfrm>
          <a:prstGeom prst="rect">
            <a:avLst/>
          </a:prstGeom>
        </p:spPr>
      </p:pic>
      <p:sp>
        <p:nvSpPr>
          <p:cNvPr id="4" name="コンテンツ プレースホルダー 3"/>
          <p:cNvSpPr>
            <a:spLocks noGrp="1"/>
          </p:cNvSpPr>
          <p:nvPr>
            <p:ph sz="half" idx="2"/>
            <p:extLst>
              <p:ext uri="{D42A27DB-BD31-4B8C-83A1-F6EECF244321}">
                <p14:modId xmlns:p14="http://schemas.microsoft.com/office/powerpoint/2010/main" val="519112369"/>
              </p:ext>
            </p:extLst>
          </p:nvPr>
        </p:nvSpPr>
        <p:spPr>
          <a:xfrm>
            <a:off x="5476875" y="2401994"/>
            <a:ext cx="6473825" cy="3821006"/>
          </a:xfrm>
        </p:spPr>
        <p:txBody>
          <a:bodyPr vert="horz" lIns="91440" tIns="45720" rIns="91440" bIns="45720" rtlCol="0" anchor="t">
            <a:normAutofit/>
          </a:bodyPr>
          <a:lstStyle/>
          <a:p>
            <a:pPr marL="0" indent="0">
              <a:buNone/>
            </a:pPr>
            <a:r>
              <a:rPr lang="ja-JP">
                <a:solidFill>
                  <a:schemeClr val="tx1"/>
                </a:solidFill>
              </a:rPr>
              <a:t>身だし なみの善し悪しで人格や仕事のできる、できないまで判断されることがあります。</a:t>
            </a:r>
          </a:p>
          <a:p>
            <a:pPr>
              <a:buNone/>
            </a:pPr>
            <a:r>
              <a:rPr lang="ja-JP" altLang="en-US">
                <a:solidFill>
                  <a:schemeClr val="tx1"/>
                </a:solidFill>
              </a:rPr>
              <a:t>身だしなみを考える上で基本となるには、</a:t>
            </a:r>
            <a:r>
              <a:rPr lang="ja-JP" altLang="en-US">
                <a:solidFill>
                  <a:srgbClr val="F6C781"/>
                </a:solidFill>
              </a:rPr>
              <a:t>清潔感</a:t>
            </a:r>
            <a:r>
              <a:rPr lang="ja-JP" altLang="en-US">
                <a:solidFill>
                  <a:schemeClr val="tx1"/>
                </a:solidFill>
              </a:rPr>
              <a:t>です。服装だけでなく、頭髪や爪など からだの清潔さを保つことが大切です。</a:t>
            </a:r>
          </a:p>
          <a:p>
            <a:pPr>
              <a:buNone/>
            </a:pPr>
            <a:r>
              <a:rPr lang="ja-JP">
                <a:solidFill>
                  <a:schemeClr val="tx1"/>
                </a:solidFill>
              </a:rPr>
              <a:t>周囲に</a:t>
            </a:r>
            <a:r>
              <a:rPr lang="ja-JP">
                <a:solidFill>
                  <a:srgbClr val="F6C781"/>
                </a:solidFill>
              </a:rPr>
              <a:t>不快感を与えず</a:t>
            </a:r>
            <a:r>
              <a:rPr lang="ja-JP">
                <a:solidFill>
                  <a:schemeClr val="tx1"/>
                </a:solidFill>
              </a:rPr>
              <a:t>、社風に合い、</a:t>
            </a:r>
            <a:r>
              <a:rPr lang="ja-JP">
                <a:solidFill>
                  <a:srgbClr val="F6C781"/>
                </a:solidFill>
              </a:rPr>
              <a:t>仕事をするのにふさわしい機能性のあるもの</a:t>
            </a:r>
            <a:r>
              <a:rPr lang="ja-JP">
                <a:solidFill>
                  <a:schemeClr val="tx1"/>
                </a:solidFill>
              </a:rPr>
              <a:t>を選びましょう。</a:t>
            </a:r>
            <a:endParaRPr>
              <a:solidFill>
                <a:schemeClr val="tx1"/>
              </a:solidFill>
            </a:endParaRPr>
          </a:p>
        </p:txBody>
      </p:sp>
    </p:spTree>
    <p:extLst>
      <p:ext uri="{BB962C8B-B14F-4D97-AF65-F5344CB8AC3E}">
        <p14:creationId xmlns:p14="http://schemas.microsoft.com/office/powerpoint/2010/main" val="1386761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1400342121"/>
              </p:ext>
            </p:extLst>
          </p:nvPr>
        </p:nvSpPr>
        <p:spPr/>
        <p:txBody>
          <a:bodyPr/>
          <a:lstStyle/>
          <a:p>
            <a:r>
              <a:rPr lang="ja-JP" altLang="en-US">
                <a:latin typeface="ＭＳ Ｐゴシック"/>
                <a:ea typeface="ＭＳ Ｐゴシック"/>
              </a:rPr>
              <a:t>笑顔であいさつ</a:t>
            </a:r>
            <a:endParaRPr kumimoji="1" lang="ja-JP" altLang="en-US"/>
          </a:p>
        </p:txBody>
      </p:sp>
      <p:sp>
        <p:nvSpPr>
          <p:cNvPr id="4" name="コンテンツ プレースホルダー 3"/>
          <p:cNvSpPr>
            <a:spLocks noGrp="1"/>
          </p:cNvSpPr>
          <p:nvPr>
            <p:ph sz="half" idx="2"/>
            <p:extLst>
              <p:ext uri="{D42A27DB-BD31-4B8C-83A1-F6EECF244321}">
                <p14:modId xmlns:p14="http://schemas.microsoft.com/office/powerpoint/2010/main" val="1214440632"/>
              </p:ext>
            </p:extLst>
          </p:nvPr>
        </p:nvSpPr>
        <p:spPr>
          <a:xfrm>
            <a:off x="5476875" y="2401994"/>
            <a:ext cx="6473825" cy="3821006"/>
          </a:xfrm>
        </p:spPr>
        <p:txBody>
          <a:bodyPr vert="horz" lIns="91440" tIns="45720" rIns="91440" bIns="45720" rtlCol="0" anchor="t">
            <a:normAutofit/>
          </a:bodyPr>
          <a:lstStyle/>
          <a:p>
            <a:pPr marL="0" indent="0">
              <a:buNone/>
            </a:pPr>
            <a:r>
              <a:rPr lang="ja-JP" altLang="en-US">
                <a:solidFill>
                  <a:schemeClr val="tx1"/>
                </a:solidFill>
              </a:rPr>
              <a:t>お客様をおもて</a:t>
            </a:r>
            <a:r>
              <a:rPr lang="ja-JP">
                <a:solidFill>
                  <a:schemeClr val="tx1"/>
                </a:solidFill>
              </a:rPr>
              <a:t>なしするために一番最初に行うのはあいさつです。 お客様を</a:t>
            </a:r>
            <a:r>
              <a:rPr lang="ja-JP" altLang="en-US">
                <a:solidFill>
                  <a:schemeClr val="tx1"/>
                </a:solidFill>
              </a:rPr>
              <a:t>気持ちよくお迎</a:t>
            </a:r>
            <a:r>
              <a:rPr lang="ja-JP">
                <a:solidFill>
                  <a:schemeClr val="tx1"/>
                </a:solidFill>
              </a:rPr>
              <a:t>え</a:t>
            </a:r>
            <a:r>
              <a:rPr lang="ja-JP" altLang="en-US">
                <a:solidFill>
                  <a:schemeClr val="tx1"/>
                </a:solidFill>
              </a:rPr>
              <a:t>し</a:t>
            </a:r>
            <a:r>
              <a:rPr lang="ja-JP">
                <a:solidFill>
                  <a:schemeClr val="tx1"/>
                </a:solidFill>
              </a:rPr>
              <a:t>、</a:t>
            </a:r>
            <a:r>
              <a:rPr lang="ja-JP" altLang="en-US">
                <a:solidFill>
                  <a:schemeClr val="tx1"/>
                </a:solidFill>
              </a:rPr>
              <a:t>第一印象</a:t>
            </a:r>
            <a:r>
              <a:rPr lang="ja-JP">
                <a:solidFill>
                  <a:schemeClr val="tx1"/>
                </a:solidFill>
              </a:rPr>
              <a:t>を</a:t>
            </a:r>
            <a:r>
              <a:rPr lang="ja-JP" altLang="en-US">
                <a:solidFill>
                  <a:schemeClr val="tx1"/>
                </a:solidFill>
              </a:rPr>
              <a:t>よく</a:t>
            </a:r>
            <a:r>
              <a:rPr lang="ja-JP">
                <a:solidFill>
                  <a:schemeClr val="tx1"/>
                </a:solidFill>
              </a:rPr>
              <a:t>する</a:t>
            </a:r>
            <a:r>
              <a:rPr lang="ja-JP" altLang="en-US">
                <a:solidFill>
                  <a:schemeClr val="tx1"/>
                </a:solidFill>
              </a:rPr>
              <a:t>ため</a:t>
            </a:r>
            <a:r>
              <a:rPr lang="ja-JP">
                <a:solidFill>
                  <a:schemeClr val="tx1"/>
                </a:solidFill>
              </a:rPr>
              <a:t>に</a:t>
            </a:r>
            <a:r>
              <a:rPr lang="ja-JP" altLang="en-US">
                <a:solidFill>
                  <a:schemeClr val="tx1"/>
                </a:solidFill>
              </a:rPr>
              <a:t>もきっちりと正</a:t>
            </a:r>
            <a:r>
              <a:rPr lang="ja-JP">
                <a:solidFill>
                  <a:schemeClr val="tx1"/>
                </a:solidFill>
              </a:rPr>
              <a:t>しい</a:t>
            </a:r>
            <a:r>
              <a:rPr lang="ja-JP" altLang="en-US">
                <a:solidFill>
                  <a:schemeClr val="tx1"/>
                </a:solidFill>
              </a:rPr>
              <a:t>挨拶</a:t>
            </a:r>
            <a:r>
              <a:rPr lang="ja-JP">
                <a:solidFill>
                  <a:schemeClr val="tx1"/>
                </a:solidFill>
              </a:rPr>
              <a:t>を</a:t>
            </a:r>
            <a:r>
              <a:rPr lang="ja-JP" altLang="en-US">
                <a:solidFill>
                  <a:schemeClr val="tx1"/>
                </a:solidFill>
              </a:rPr>
              <a:t>身につけ</a:t>
            </a:r>
            <a:r>
              <a:rPr lang="ja-JP">
                <a:solidFill>
                  <a:schemeClr val="tx1"/>
                </a:solidFill>
              </a:rPr>
              <a:t>ましょう。</a:t>
            </a:r>
            <a:endParaRPr lang="ja-JP" altLang="en-US">
              <a:solidFill>
                <a:schemeClr val="tx1"/>
              </a:solidFill>
            </a:endParaRPr>
          </a:p>
          <a:p>
            <a:pPr marL="0" indent="0">
              <a:buNone/>
            </a:pPr>
            <a:endParaRPr lang="ja-JP" dirty="0">
              <a:solidFill>
                <a:schemeClr val="tx1"/>
              </a:solidFill>
            </a:endParaRPr>
          </a:p>
          <a:p>
            <a:pPr>
              <a:buNone/>
            </a:pPr>
            <a:r>
              <a:rPr lang="ja-JP" altLang="en-US" sz="1800">
                <a:solidFill>
                  <a:schemeClr val="tx1"/>
                </a:solidFill>
              </a:rPr>
              <a:t>・挨拶の前後は相手の目を見る</a:t>
            </a:r>
            <a:endParaRPr sz="1800">
              <a:solidFill>
                <a:schemeClr val="tx1"/>
              </a:solidFill>
            </a:endParaRPr>
          </a:p>
          <a:p>
            <a:pPr>
              <a:buNone/>
            </a:pPr>
            <a:r>
              <a:rPr lang="ja-JP" altLang="en-US" sz="1800">
                <a:solidFill>
                  <a:schemeClr val="tx1"/>
                </a:solidFill>
              </a:rPr>
              <a:t>・おもてなしの心を込めて笑顔で</a:t>
            </a:r>
            <a:endParaRPr sz="1800">
              <a:solidFill>
                <a:schemeClr val="tx1"/>
              </a:solidFill>
            </a:endParaRPr>
          </a:p>
          <a:p>
            <a:pPr>
              <a:buNone/>
            </a:pPr>
            <a:r>
              <a:rPr lang="ja-JP" altLang="en-US" sz="1800">
                <a:solidFill>
                  <a:schemeClr val="tx1"/>
                </a:solidFill>
              </a:rPr>
              <a:t>・大きな声ではきはきと</a:t>
            </a:r>
            <a:endParaRPr sz="1800">
              <a:solidFill>
                <a:schemeClr val="tx1"/>
              </a:solidFill>
            </a:endParaRPr>
          </a:p>
          <a:p>
            <a:pPr>
              <a:buNone/>
            </a:pPr>
            <a:r>
              <a:rPr lang="ja-JP" altLang="en-US" sz="1800">
                <a:solidFill>
                  <a:schemeClr val="tx1"/>
                </a:solidFill>
              </a:rPr>
              <a:t>・お詫びの時には誠意を込めて謝罪の気持ちを伝える</a:t>
            </a:r>
            <a:endParaRPr sz="1800">
              <a:solidFill>
                <a:schemeClr val="tx1"/>
              </a:solidFill>
            </a:endParaRPr>
          </a:p>
        </p:txBody>
      </p:sp>
      <p:pic>
        <p:nvPicPr>
          <p:cNvPr id="7" name="図 7" descr="lgf01a201312030900.jpg"/>
          <p:cNvPicPr>
            <a:picLocks noGrp="1" noChangeAspect="1"/>
          </p:cNvPicPr>
          <p:nvPr>
            <p:ph sz="half" idx="1"/>
          </p:nvPr>
        </p:nvPicPr>
        <p:blipFill>
          <a:blip r:embed="rId3"/>
          <a:stretch>
            <a:fillRect/>
          </a:stretch>
        </p:blipFill>
        <p:spPr>
          <a:xfrm>
            <a:off x="675588" y="2326330"/>
            <a:ext cx="4658651" cy="3105150"/>
          </a:xfrm>
          <a:prstGeom prst="rect">
            <a:avLst/>
          </a:prstGeom>
        </p:spPr>
      </p:pic>
    </p:spTree>
    <p:extLst>
      <p:ext uri="{BB962C8B-B14F-4D97-AF65-F5344CB8AC3E}">
        <p14:creationId xmlns:p14="http://schemas.microsoft.com/office/powerpoint/2010/main" val="2249065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57036332"/>
              </p:ext>
            </p:extLst>
          </p:nvPr>
        </p:nvSpPr>
        <p:spPr/>
        <p:txBody>
          <a:bodyPr/>
          <a:lstStyle/>
          <a:p>
            <a:r>
              <a:rPr lang="ja-JP" altLang="en-US">
                <a:latin typeface="ＭＳ Ｐゴシック"/>
                <a:ea typeface="ＭＳ Ｐゴシック"/>
              </a:rPr>
              <a:t>まとめ</a:t>
            </a:r>
            <a:endParaRPr kumimoji="1" lang="ja-JP" altLang="en-US"/>
          </a:p>
        </p:txBody>
      </p:sp>
      <p:pic>
        <p:nvPicPr>
          <p:cNvPr id="5" name="図 5" descr="dv2170001.jpg"/>
          <p:cNvPicPr>
            <a:picLocks noGrp="1" noChangeAspect="1"/>
          </p:cNvPicPr>
          <p:nvPr>
            <p:ph idx="1"/>
          </p:nvPr>
        </p:nvPicPr>
        <p:blipFill>
          <a:blip r:embed="rId3"/>
          <a:stretch>
            <a:fillRect/>
          </a:stretch>
        </p:blipFill>
        <p:spPr>
          <a:xfrm>
            <a:off x="951931" y="932322"/>
            <a:ext cx="5716136" cy="4238625"/>
          </a:xfrm>
          <a:prstGeom prst="rect">
            <a:avLst/>
          </a:prstGeom>
        </p:spPr>
      </p:pic>
      <p:sp>
        <p:nvSpPr>
          <p:cNvPr id="4" name="テキスト プレースホルダー 3"/>
          <p:cNvSpPr>
            <a:spLocks noGrp="1"/>
          </p:cNvSpPr>
          <p:nvPr>
            <p:ph type="body" sz="half" idx="2"/>
            <p:extLst>
              <p:ext uri="{D42A27DB-BD31-4B8C-83A1-F6EECF244321}">
                <p14:modId xmlns:p14="http://schemas.microsoft.com/office/powerpoint/2010/main" val="4291435406"/>
              </p:ext>
            </p:extLst>
          </p:nvPr>
        </p:nvSpPr>
        <p:spPr>
          <a:xfrm>
            <a:off x="7762722" y="2511425"/>
            <a:ext cx="4173691" cy="3127375"/>
          </a:xfrm>
        </p:spPr>
        <p:txBody>
          <a:bodyPr vert="horz" lIns="91440" tIns="45720" rIns="91440" bIns="45720" rtlCol="0" anchor="t">
            <a:normAutofit/>
          </a:bodyPr>
          <a:lstStyle/>
          <a:p>
            <a:r>
              <a:rPr lang="ja-JP" altLang="en-US">
                <a:solidFill>
                  <a:srgbClr val="595959"/>
                </a:solidFill>
              </a:rPr>
              <a:t>私たちは接客業。</a:t>
            </a:r>
            <a:br>
              <a:rPr lang="en-US" dirty="0">
                <a:solidFill>
                  <a:schemeClr val="tx1"/>
                </a:solidFill>
                <a:latin typeface="+mn-ea"/>
                <a:cs typeface="+mn-ea"/>
              </a:rPr>
            </a:br>
            <a:r>
              <a:rPr lang="ja-JP" altLang="en-US">
                <a:solidFill>
                  <a:srgbClr val="595959"/>
                </a:solidFill>
              </a:rPr>
              <a:t>まずは、あなたが接客を楽しみ、</a:t>
            </a:r>
            <a:br>
              <a:rPr lang="en-US" dirty="0">
                <a:solidFill>
                  <a:schemeClr val="tx1"/>
                </a:solidFill>
                <a:latin typeface="+mn-ea"/>
                <a:cs typeface="+mn-ea"/>
              </a:rPr>
            </a:br>
            <a:r>
              <a:rPr lang="ja-JP" altLang="en-US">
                <a:solidFill>
                  <a:srgbClr val="595959"/>
                </a:solidFill>
              </a:rPr>
              <a:t>誰かのために何かをしてあげたい、誰かを喜ばせたいと心から感じることです。</a:t>
            </a:r>
            <a:endParaRPr lang="ja-JP" altLang="en-US">
              <a:solidFill>
                <a:srgbClr val="595959"/>
              </a:solidFill>
              <a:latin typeface="ＭＳ Ｐゴシック"/>
              <a:ea typeface="ＭＳ Ｐゴシック"/>
            </a:endParaRPr>
          </a:p>
          <a:p>
            <a:r>
              <a:rPr lang="ja-JP" altLang="en-US">
                <a:solidFill>
                  <a:srgbClr val="595959"/>
                </a:solidFill>
              </a:rPr>
              <a:t>その気持ちがあればきっとお客様に感動さえも与えることができます。あなたにしか出来ない接客サービスもあるはずです。</a:t>
            </a:r>
            <a:endParaRPr lang="ja-JP" altLang="en-US">
              <a:solidFill>
                <a:srgbClr val="595959"/>
              </a:solidFill>
              <a:latin typeface="ＭＳ Ｐゴシック"/>
              <a:ea typeface="ＭＳ Ｐゴシック"/>
            </a:endParaRPr>
          </a:p>
          <a:p>
            <a:r>
              <a:rPr lang="ja-JP">
                <a:solidFill>
                  <a:srgbClr val="595959"/>
                </a:solidFill>
              </a:rPr>
              <a:t>それがあなたのやりがいにつながります。</a:t>
            </a:r>
            <a:br>
              <a:rPr lang="en-US" dirty="0">
                <a:solidFill>
                  <a:schemeClr val="tx1"/>
                </a:solidFill>
                <a:latin typeface="+mn-ea"/>
                <a:cs typeface="+mn-ea"/>
              </a:rPr>
            </a:br>
            <a:r>
              <a:rPr lang="ja-JP">
                <a:solidFill>
                  <a:srgbClr val="595959"/>
                </a:solidFill>
              </a:rPr>
              <a:t> 接客は人と人とのふれあいですからね。</a:t>
            </a:r>
            <a:endParaRPr>
              <a:solidFill>
                <a:srgbClr val="595959"/>
              </a:solidFill>
            </a:endParaRPr>
          </a:p>
        </p:txBody>
      </p:sp>
    </p:spTree>
    <p:extLst>
      <p:ext uri="{BB962C8B-B14F-4D97-AF65-F5344CB8AC3E}">
        <p14:creationId xmlns:p14="http://schemas.microsoft.com/office/powerpoint/2010/main" val="2041944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extLst>
              <p:ext uri="{D42A27DB-BD31-4B8C-83A1-F6EECF244321}">
                <p14:modId xmlns:p14="http://schemas.microsoft.com/office/powerpoint/2010/main" val="2971813771"/>
              </p:ext>
            </p:extLst>
          </p:nvPr>
        </p:nvSpPr>
        <p:spPr/>
        <p:txBody>
          <a:bodyPr/>
          <a:lstStyle/>
          <a:p>
            <a:r>
              <a:rPr lang="ja-JP" sz="8000"/>
              <a:t>最後にビジネスマナーの</a:t>
            </a:r>
            <a:br>
              <a:rPr lang="en-US" altLang="ja-JP" dirty="0">
                <a:solidFill>
                  <a:schemeClr val="tx1"/>
                </a:solidFill>
                <a:latin typeface="+mj-ea"/>
                <a:cs typeface="+mj-ea"/>
              </a:rPr>
            </a:br>
            <a:r>
              <a:rPr lang="ja-JP" sz="8000"/>
              <a:t>基本をもうー度 </a:t>
            </a:r>
            <a:endParaRPr lang="ja-JP" sz="8000">
              <a:latin typeface="ＭＳ Ｐゴシック"/>
              <a:ea typeface="ＭＳ Ｐゴシック"/>
            </a:endParaRPr>
          </a:p>
        </p:txBody>
      </p:sp>
      <p:sp>
        <p:nvSpPr>
          <p:cNvPr id="3" name="サブタイトル 2"/>
          <p:cNvSpPr>
            <a:spLocks noGrp="1"/>
          </p:cNvSpPr>
          <p:nvPr>
            <p:ph type="subTitle" idx="1"/>
            <p:extLst>
              <p:ext uri="{D42A27DB-BD31-4B8C-83A1-F6EECF244321}">
                <p14:modId xmlns:p14="http://schemas.microsoft.com/office/powerpoint/2010/main" val="2060494009"/>
              </p:ext>
            </p:extLst>
          </p:nvPr>
        </p:nvSpPr>
        <p:spPr>
          <a:xfrm>
            <a:off x="666750" y="4206875"/>
            <a:ext cx="10681153" cy="2145248"/>
          </a:xfrm>
        </p:spPr>
        <p:txBody>
          <a:bodyPr vert="horz" lIns="91440" tIns="45720" rIns="91440" bIns="45720" rtlCol="0" anchor="t">
            <a:normAutofit/>
          </a:bodyPr>
          <a:lstStyle/>
          <a:p>
            <a:r>
              <a:rPr lang="ja-JP" sz="2000">
                <a:solidFill>
                  <a:schemeClr val="tx1"/>
                </a:solidFill>
              </a:rPr>
              <a:t>会社では、様々な考え方をもった人々が仕事をしています。</a:t>
            </a:r>
            <a:br>
              <a:rPr lang="en-US" dirty="0">
                <a:solidFill>
                  <a:schemeClr val="tx1"/>
                </a:solidFill>
                <a:latin typeface="+mn-ea"/>
                <a:cs typeface="+mn-ea"/>
              </a:rPr>
            </a:br>
            <a:r>
              <a:rPr lang="ja-JP" sz="2000">
                <a:solidFill>
                  <a:schemeClr val="tx1"/>
                </a:solidFill>
              </a:rPr>
              <a:t>快適な職場にするには、社員 －人一人がビジネスマナーを心得る必要があります。</a:t>
            </a:r>
            <a:br>
              <a:rPr lang="en-US" dirty="0">
                <a:solidFill>
                  <a:schemeClr val="tx1"/>
                </a:solidFill>
                <a:latin typeface="+mn-ea"/>
                <a:cs typeface="+mn-ea"/>
              </a:rPr>
            </a:br>
            <a:r>
              <a:rPr lang="ja-JP" sz="2000">
                <a:solidFill>
                  <a:schemeClr val="tx1"/>
                </a:solidFill>
              </a:rPr>
              <a:t>また、お客様に会社のイメージを最も強く印象づけるのもー人―人の言葉遣いや行動といったものになります。</a:t>
            </a:r>
            <a:endParaRPr lang="ja-JP" altLang="en-US" sz="2000">
              <a:solidFill>
                <a:schemeClr val="tx1"/>
              </a:solidFill>
            </a:endParaRPr>
          </a:p>
          <a:p>
            <a:r>
              <a:rPr lang="ja-JP" sz="2000">
                <a:solidFill>
                  <a:schemeClr val="tx1"/>
                </a:solidFill>
              </a:rPr>
              <a:t>新入社員のみならず、ベテラン社員でもついうっかり忘れてしまう事が少なくはありません。社員一人一人がビジネスマナーを身につける積極的な姿勢が大切です。</a:t>
            </a:r>
            <a:endParaRPr lang="ja-JP" sz="2000">
              <a:solidFill>
                <a:schemeClr val="tx1"/>
              </a:solidFill>
              <a:latin typeface="ＭＳ Ｐゴシック"/>
              <a:ea typeface="ＭＳ Ｐゴシック"/>
            </a:endParaRPr>
          </a:p>
        </p:txBody>
      </p:sp>
    </p:spTree>
    <p:extLst>
      <p:ext uri="{BB962C8B-B14F-4D97-AF65-F5344CB8AC3E}">
        <p14:creationId xmlns:p14="http://schemas.microsoft.com/office/powerpoint/2010/main" val="247428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5" descr="telephone-manner.jpg"/>
          <p:cNvPicPr>
            <a:picLocks noGrp="1" noChangeAspect="1"/>
          </p:cNvPicPr>
          <p:nvPr>
            <p:ph type="pic" idx="1"/>
          </p:nvPr>
        </p:nvPicPr>
        <p:blipFill rotWithShape="1">
          <a:blip r:embed="rId3"/>
          <a:srcRect t="8227" b="8227"/>
          <a:stretch/>
        </p:blipFill>
        <p:spPr>
          <a:prstGeom prst="rect">
            <a:avLst/>
          </a:prstGeom>
        </p:spPr>
      </p:pic>
    </p:spTree>
    <p:extLst>
      <p:ext uri="{BB962C8B-B14F-4D97-AF65-F5344CB8AC3E}">
        <p14:creationId xmlns:p14="http://schemas.microsoft.com/office/powerpoint/2010/main" val="122701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descr="cs03.gif"/>
          <p:cNvPicPr>
            <a:picLocks noGrp="1" noChangeAspect="1"/>
          </p:cNvPicPr>
          <p:nvPr>
            <p:ph idx="1"/>
          </p:nvPr>
        </p:nvPicPr>
        <p:blipFill>
          <a:blip r:embed="rId3"/>
          <a:stretch>
            <a:fillRect/>
          </a:stretch>
        </p:blipFill>
        <p:spPr>
          <a:xfrm>
            <a:off x="542974" y="95586"/>
            <a:ext cx="11109570" cy="6603599"/>
          </a:xfrm>
          <a:prstGeom prst="rect">
            <a:avLst/>
          </a:prstGeom>
        </p:spPr>
      </p:pic>
    </p:spTree>
    <p:extLst>
      <p:ext uri="{BB962C8B-B14F-4D97-AF65-F5344CB8AC3E}">
        <p14:creationId xmlns:p14="http://schemas.microsoft.com/office/powerpoint/2010/main" val="167349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2046865620"/>
              </p:ext>
            </p:extLst>
          </p:nvPr>
        </p:nvSpPr>
        <p:spPr>
          <a:xfrm>
            <a:off x="6800850" y="5095875"/>
            <a:ext cx="5253309" cy="1657350"/>
          </a:xfrm>
        </p:spPr>
        <p:txBody>
          <a:bodyPr/>
          <a:lstStyle/>
          <a:p>
            <a:r>
              <a:rPr lang="ja-JP" altLang="en-US">
                <a:latin typeface="ＭＳ Ｐゴシック"/>
                <a:ea typeface="ＭＳ Ｐゴシック"/>
              </a:rPr>
              <a:t>電話で</a:t>
            </a:r>
            <a:br>
              <a:rPr lang="en-US" dirty="0">
                <a:solidFill>
                  <a:schemeClr val="tx1"/>
                </a:solidFill>
              </a:rPr>
            </a:br>
            <a:r>
              <a:rPr lang="ja-JP" altLang="en-US">
                <a:latin typeface="ＭＳ Ｐゴシック"/>
                <a:ea typeface="ＭＳ Ｐゴシック"/>
              </a:rPr>
              <a:t>よく使う用語例</a:t>
            </a:r>
            <a:endParaRPr lang="ja-JP" altLang="en-US" sz="2000">
              <a:latin typeface="ＭＳ Ｐゴシック"/>
              <a:ea typeface="ＭＳ Ｐゴシック"/>
            </a:endParaRPr>
          </a:p>
        </p:txBody>
      </p:sp>
      <p:pic>
        <p:nvPicPr>
          <p:cNvPr id="5" name="図 5" descr="20150423233247d9c.jpg"/>
          <p:cNvPicPr>
            <a:picLocks noGrp="1" noChangeAspect="1"/>
          </p:cNvPicPr>
          <p:nvPr>
            <p:ph sz="half" idx="1"/>
          </p:nvPr>
        </p:nvPicPr>
        <p:blipFill>
          <a:blip r:embed="rId3"/>
          <a:stretch>
            <a:fillRect/>
          </a:stretch>
        </p:blipFill>
        <p:spPr>
          <a:xfrm>
            <a:off x="1504950" y="-816429"/>
            <a:ext cx="5170456" cy="7688547"/>
          </a:xfrm>
          <a:prstGeom prst="rect">
            <a:avLst/>
          </a:prstGeom>
        </p:spPr>
      </p:pic>
    </p:spTree>
    <p:extLst>
      <p:ext uri="{BB962C8B-B14F-4D97-AF65-F5344CB8AC3E}">
        <p14:creationId xmlns:p14="http://schemas.microsoft.com/office/powerpoint/2010/main" val="154099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862106463"/>
              </p:ext>
            </p:extLst>
          </p:nvPr>
        </p:nvSpPr>
        <p:spPr>
          <a:xfrm>
            <a:off x="447462" y="495300"/>
            <a:ext cx="10772775" cy="1658198"/>
          </a:xfrm>
        </p:spPr>
        <p:txBody>
          <a:bodyPr/>
          <a:lstStyle/>
          <a:p>
            <a:r>
              <a:rPr lang="ja-JP" altLang="en-US">
                <a:latin typeface="ＭＳ Ｐゴシック"/>
                <a:ea typeface="ＭＳ Ｐゴシック"/>
              </a:rPr>
              <a:t>「お」と「ご」の使い分け</a:t>
            </a:r>
            <a:endParaRPr kumimoji="1" lang="ja-JP" altLang="en-US"/>
          </a:p>
        </p:txBody>
      </p:sp>
      <p:sp>
        <p:nvSpPr>
          <p:cNvPr id="3" name="テキスト プレースホルダー 2"/>
          <p:cNvSpPr>
            <a:spLocks noGrp="1"/>
          </p:cNvSpPr>
          <p:nvPr>
            <p:ph type="body" idx="1"/>
            <p:extLst>
              <p:ext uri="{D42A27DB-BD31-4B8C-83A1-F6EECF244321}">
                <p14:modId xmlns:p14="http://schemas.microsoft.com/office/powerpoint/2010/main" val="180429615"/>
              </p:ext>
            </p:extLst>
          </p:nvPr>
        </p:nvSpPr>
        <p:spPr>
          <a:xfrm>
            <a:off x="657224" y="1800225"/>
            <a:ext cx="7240588" cy="1391596"/>
          </a:xfrm>
        </p:spPr>
        <p:txBody>
          <a:bodyPr/>
          <a:lstStyle/>
          <a:p>
            <a:r>
              <a:rPr lang="ja-JP" altLang="en-US">
                <a:latin typeface="ＭＳ Ｐゴシック"/>
                <a:ea typeface="ＭＳ Ｐゴシック"/>
              </a:rPr>
              <a:t>「お」と「ご」の使い分けには、ルールがあるんです！</a:t>
            </a:r>
          </a:p>
          <a:p>
            <a:r>
              <a:rPr lang="ja-JP" altLang="en-US">
                <a:latin typeface="ＭＳ Ｐゴシック"/>
                <a:ea typeface="ＭＳ Ｐゴシック"/>
              </a:rPr>
              <a:t>「お」がつく言葉は</a:t>
            </a:r>
            <a:r>
              <a:rPr lang="ja-JP" altLang="en-US" b="1">
                <a:solidFill>
                  <a:srgbClr val="F0A22E"/>
                </a:solidFill>
                <a:latin typeface="ＭＳ Ｐゴシック"/>
                <a:ea typeface="ＭＳ Ｐゴシック"/>
              </a:rPr>
              <a:t>和語</a:t>
            </a:r>
            <a:r>
              <a:rPr lang="ja-JP" altLang="en-US">
                <a:latin typeface="ＭＳ Ｐゴシック"/>
                <a:ea typeface="ＭＳ Ｐゴシック"/>
              </a:rPr>
              <a:t>　　「ご」がつく言葉は</a:t>
            </a:r>
            <a:r>
              <a:rPr lang="ja-JP" altLang="en-US" b="1">
                <a:solidFill>
                  <a:srgbClr val="F0A22E"/>
                </a:solidFill>
                <a:latin typeface="ＭＳ Ｐゴシック"/>
                <a:ea typeface="ＭＳ Ｐゴシック"/>
              </a:rPr>
              <a:t>漢語</a:t>
            </a:r>
          </a:p>
          <a:p>
            <a:endParaRPr lang="ja-JP" altLang="en-US" dirty="0">
              <a:latin typeface="ＭＳ Ｐゴシック"/>
              <a:ea typeface="ＭＳ Ｐゴシック"/>
            </a:endParaRPr>
          </a:p>
        </p:txBody>
      </p:sp>
      <p:pic>
        <p:nvPicPr>
          <p:cNvPr id="7" name="図 7" descr="お.jpeg"/>
          <p:cNvPicPr>
            <a:picLocks noGrp="1" noChangeAspect="1"/>
          </p:cNvPicPr>
          <p:nvPr>
            <p:ph sz="half" idx="2"/>
          </p:nvPr>
        </p:nvPicPr>
        <p:blipFill>
          <a:blip r:embed="rId3"/>
          <a:stretch>
            <a:fillRect/>
          </a:stretch>
        </p:blipFill>
        <p:spPr>
          <a:xfrm>
            <a:off x="1342385" y="2724150"/>
            <a:ext cx="1514475" cy="3209925"/>
          </a:xfrm>
          <a:prstGeom prst="rect">
            <a:avLst/>
          </a:prstGeom>
        </p:spPr>
      </p:pic>
      <p:pic>
        <p:nvPicPr>
          <p:cNvPr id="9" name="図 9" descr="ご.jpeg"/>
          <p:cNvPicPr>
            <a:picLocks noGrp="1" noChangeAspect="1"/>
          </p:cNvPicPr>
          <p:nvPr>
            <p:ph sz="quarter" idx="4"/>
          </p:nvPr>
        </p:nvPicPr>
        <p:blipFill>
          <a:blip r:embed="rId4"/>
          <a:stretch>
            <a:fillRect/>
          </a:stretch>
        </p:blipFill>
        <p:spPr>
          <a:xfrm>
            <a:off x="4465095" y="2724150"/>
            <a:ext cx="1447800" cy="3209925"/>
          </a:xfrm>
          <a:prstGeom prst="rect">
            <a:avLst/>
          </a:prstGeom>
        </p:spPr>
      </p:pic>
      <p:pic>
        <p:nvPicPr>
          <p:cNvPr id="11" name="図 11" descr="例外.jpeg"/>
          <p:cNvPicPr>
            <a:picLocks noChangeAspect="1"/>
          </p:cNvPicPr>
          <p:nvPr/>
        </p:nvPicPr>
        <p:blipFill>
          <a:blip r:embed="rId5"/>
          <a:stretch>
            <a:fillRect/>
          </a:stretch>
        </p:blipFill>
        <p:spPr>
          <a:xfrm>
            <a:off x="7302191" y="1943100"/>
            <a:ext cx="4492629" cy="3825632"/>
          </a:xfrm>
          <a:prstGeom prst="rect">
            <a:avLst/>
          </a:prstGeom>
        </p:spPr>
      </p:pic>
    </p:spTree>
    <p:extLst>
      <p:ext uri="{BB962C8B-B14F-4D97-AF65-F5344CB8AC3E}">
        <p14:creationId xmlns:p14="http://schemas.microsoft.com/office/powerpoint/2010/main" val="312217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1797300998"/>
              </p:ext>
            </p:extLst>
          </p:nvPr>
        </p:nvSpPr>
        <p:spPr>
          <a:xfrm>
            <a:off x="2108653" y="500063"/>
            <a:ext cx="9321347" cy="1657350"/>
          </a:xfrm>
        </p:spPr>
        <p:txBody>
          <a:bodyPr>
            <a:normAutofit/>
          </a:bodyPr>
          <a:lstStyle/>
          <a:p>
            <a:r>
              <a:rPr lang="ja-JP" altLang="en-US">
                <a:latin typeface="ＭＳ Ｐゴシック"/>
                <a:ea typeface="ＭＳ Ｐゴシック"/>
              </a:rPr>
              <a:t>Q.  問題です。下記の言葉に</a:t>
            </a:r>
            <a:br>
              <a:rPr lang="en-US" dirty="0">
                <a:solidFill>
                  <a:schemeClr val="tx1"/>
                </a:solidFill>
                <a:latin typeface="+mj-ea"/>
                <a:cs typeface="+mj-ea"/>
              </a:rPr>
            </a:br>
            <a:r>
              <a:rPr lang="ja-JP" altLang="en-US">
                <a:latin typeface="ＭＳ Ｐゴシック"/>
                <a:ea typeface="ＭＳ Ｐゴシック"/>
              </a:rPr>
              <a:t>　「お」か「ご」をつけましょう！</a:t>
            </a:r>
            <a:endParaRPr kumimoji="1" lang="ja-JP" altLang="en-US"/>
          </a:p>
        </p:txBody>
      </p:sp>
      <p:sp>
        <p:nvSpPr>
          <p:cNvPr id="3" name="コンテンツ プレースホルダー 2"/>
          <p:cNvSpPr>
            <a:spLocks noGrp="1"/>
          </p:cNvSpPr>
          <p:nvPr>
            <p:ph idx="1"/>
            <p:extLst>
              <p:ext uri="{D42A27DB-BD31-4B8C-83A1-F6EECF244321}">
                <p14:modId xmlns:p14="http://schemas.microsoft.com/office/powerpoint/2010/main" val="2887292972"/>
              </p:ext>
            </p:extLst>
          </p:nvPr>
        </p:nvSpPr>
        <p:spPr>
          <a:xfrm>
            <a:off x="2761794" y="4021221"/>
            <a:ext cx="2344737" cy="628650"/>
          </a:xfrm>
        </p:spPr>
        <p:txBody>
          <a:bodyPr vert="horz" lIns="91440" tIns="45720" rIns="91440" bIns="45720" rtlCol="0" anchor="t">
            <a:noAutofit/>
          </a:bodyPr>
          <a:lstStyle/>
          <a:p>
            <a:pPr marL="0" indent="0">
              <a:buNone/>
            </a:pPr>
            <a:r>
              <a:rPr lang="ja-JP" altLang="en-US" sz="4000">
                <a:latin typeface="ＭＳ Ｐゴシック"/>
                <a:ea typeface="ＭＳ Ｐゴシック"/>
              </a:rPr>
              <a:t>衣装</a:t>
            </a:r>
            <a:r>
              <a:rPr lang="ja-JP" altLang="en-US" sz="4000">
                <a:solidFill>
                  <a:srgbClr val="262626"/>
                </a:solidFill>
                <a:latin typeface="ＭＳ Ｐゴシック"/>
                <a:ea typeface="ＭＳ Ｐゴシック"/>
              </a:rPr>
              <a:t>→</a:t>
            </a:r>
            <a:endParaRPr lang="ja-JP">
              <a:solidFill>
                <a:schemeClr val="tx1"/>
              </a:solidFill>
            </a:endParaRPr>
          </a:p>
        </p:txBody>
      </p:sp>
      <p:sp>
        <p:nvSpPr>
          <p:cNvPr id="5" name="コンテンツ プレースホルダー 2"/>
          <p:cNvSpPr txBox="1">
            <a:spLocks/>
          </p:cNvSpPr>
          <p:nvPr>
            <p:extLst>
              <p:ext uri="{D42A27DB-BD31-4B8C-83A1-F6EECF244321}">
                <p14:modId xmlns:p14="http://schemas.microsoft.com/office/powerpoint/2010/main" val="206707554"/>
              </p:ext>
            </p:extLst>
          </p:nvPr>
        </p:nvSpPr>
        <p:spPr>
          <a:xfrm>
            <a:off x="5780719" y="3948757"/>
            <a:ext cx="5818188" cy="773723"/>
          </a:xfrm>
          <a:prstGeom prst="rect">
            <a:avLst/>
          </a:prstGeom>
        </p:spPr>
        <p:txBody>
          <a:bodyPr vert="horz" lIns="91440" tIns="45720" rIns="91440" bIns="45720" rtlCol="0" anchor="t">
            <a:noAutofit/>
          </a:bodyPr>
          <a:lst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pPr marL="0" indent="0">
              <a:buFont typeface="Arial" pitchFamily="34" charset="0"/>
              <a:buNone/>
            </a:pPr>
            <a:r>
              <a:rPr lang="ja-JP" altLang="en-US" sz="4000">
                <a:latin typeface="ＭＳ Ｐゴシック"/>
                <a:ea typeface="ＭＳ Ｐゴシック"/>
              </a:rPr>
              <a:t>ご衣装</a:t>
            </a:r>
            <a:r>
              <a:rPr lang="ja-JP" altLang="en-US" sz="4000">
                <a:solidFill>
                  <a:srgbClr val="262626"/>
                </a:solidFill>
                <a:latin typeface="ＭＳ Ｐゴシック"/>
                <a:ea typeface="ＭＳ Ｐゴシック"/>
              </a:rPr>
              <a:t>、お召し物</a:t>
            </a:r>
            <a:endParaRPr lang="ja-JP">
              <a:solidFill>
                <a:schemeClr val="tx1"/>
              </a:solidFill>
            </a:endParaRPr>
          </a:p>
        </p:txBody>
      </p:sp>
      <p:sp>
        <p:nvSpPr>
          <p:cNvPr id="7" name="コンテンツ プレースホルダー 2"/>
          <p:cNvSpPr txBox="1">
            <a:spLocks/>
          </p:cNvSpPr>
          <p:nvPr>
            <p:extLst>
              <p:ext uri="{D42A27DB-BD31-4B8C-83A1-F6EECF244321}">
                <p14:modId xmlns:p14="http://schemas.microsoft.com/office/powerpoint/2010/main" val="393993263"/>
              </p:ext>
            </p:extLst>
          </p:nvPr>
        </p:nvSpPr>
        <p:spPr>
          <a:xfrm>
            <a:off x="2761794" y="2476500"/>
            <a:ext cx="2344737" cy="628650"/>
          </a:xfrm>
          <a:prstGeom prst="rect">
            <a:avLst/>
          </a:prstGeom>
        </p:spPr>
        <p:txBody>
          <a:bodyPr vert="horz" lIns="91440" tIns="45720" rIns="91440" bIns="45720" rtlCol="0" anchor="t">
            <a:noAutofit/>
          </a:bodyPr>
          <a:lst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pPr marL="0" indent="0">
              <a:buFont typeface="Arial" pitchFamily="34" charset="0"/>
              <a:buNone/>
            </a:pPr>
            <a:r>
              <a:rPr lang="ja-JP" altLang="en-US" sz="4000">
                <a:solidFill>
                  <a:srgbClr val="262626"/>
                </a:solidFill>
                <a:latin typeface="ＭＳ Ｐゴシック"/>
                <a:ea typeface="ＭＳ Ｐゴシック"/>
              </a:rPr>
              <a:t>電話→</a:t>
            </a:r>
            <a:endParaRPr lang="ja-JP">
              <a:solidFill>
                <a:schemeClr val="tx1"/>
              </a:solidFill>
            </a:endParaRPr>
          </a:p>
        </p:txBody>
      </p:sp>
      <p:sp>
        <p:nvSpPr>
          <p:cNvPr id="9" name="コンテンツ プレースホルダー 2"/>
          <p:cNvSpPr txBox="1">
            <a:spLocks/>
          </p:cNvSpPr>
          <p:nvPr>
            <p:extLst>
              <p:ext uri="{D42A27DB-BD31-4B8C-83A1-F6EECF244321}">
                <p14:modId xmlns:p14="http://schemas.microsoft.com/office/powerpoint/2010/main" val="2411040792"/>
              </p:ext>
            </p:extLst>
          </p:nvPr>
        </p:nvSpPr>
        <p:spPr>
          <a:xfrm>
            <a:off x="5780719" y="2476500"/>
            <a:ext cx="5818188" cy="773723"/>
          </a:xfrm>
          <a:prstGeom prst="rect">
            <a:avLst/>
          </a:prstGeom>
        </p:spPr>
        <p:txBody>
          <a:bodyPr vert="horz" lIns="91440" tIns="45720" rIns="91440" bIns="45720" rtlCol="0" anchor="t">
            <a:noAutofit/>
          </a:bodyPr>
          <a:lst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pPr marL="0" indent="0">
              <a:buFont typeface="Arial" pitchFamily="34" charset="0"/>
              <a:buNone/>
            </a:pPr>
            <a:r>
              <a:rPr lang="ja-JP" altLang="en-US" sz="4000">
                <a:solidFill>
                  <a:srgbClr val="262626"/>
                </a:solidFill>
                <a:latin typeface="ＭＳ Ｐゴシック"/>
                <a:ea typeface="ＭＳ Ｐゴシック"/>
              </a:rPr>
              <a:t>お電話</a:t>
            </a:r>
            <a:endParaRPr lang="ja-JP" altLang="en-US" sz="4000" dirty="0">
              <a:solidFill>
                <a:srgbClr val="262626"/>
              </a:solidFill>
              <a:latin typeface="ＭＳ Ｐゴシック"/>
              <a:ea typeface="ＭＳ Ｐゴシック"/>
            </a:endParaRPr>
          </a:p>
        </p:txBody>
      </p:sp>
      <p:sp>
        <p:nvSpPr>
          <p:cNvPr id="11" name="コンテンツ プレースホルダー 2"/>
          <p:cNvSpPr txBox="1">
            <a:spLocks/>
          </p:cNvSpPr>
          <p:nvPr>
            <p:extLst>
              <p:ext uri="{D42A27DB-BD31-4B8C-83A1-F6EECF244321}">
                <p14:modId xmlns:p14="http://schemas.microsoft.com/office/powerpoint/2010/main" val="1261162780"/>
              </p:ext>
            </p:extLst>
          </p:nvPr>
        </p:nvSpPr>
        <p:spPr>
          <a:xfrm>
            <a:off x="5780719" y="3209925"/>
            <a:ext cx="5818188" cy="773723"/>
          </a:xfrm>
          <a:prstGeom prst="rect">
            <a:avLst/>
          </a:prstGeom>
        </p:spPr>
        <p:txBody>
          <a:bodyPr vert="horz" lIns="91440" tIns="45720" rIns="91440" bIns="45720" rtlCol="0" anchor="t">
            <a:noAutofit/>
          </a:bodyPr>
          <a:lst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pPr marL="0" indent="0">
              <a:buFont typeface="Arial" pitchFamily="34" charset="0"/>
              <a:buNone/>
            </a:pPr>
            <a:r>
              <a:rPr lang="ja-JP" altLang="en-US" sz="4000">
                <a:latin typeface="ＭＳ Ｐゴシック"/>
                <a:ea typeface="ＭＳ Ｐゴシック"/>
              </a:rPr>
              <a:t>お写真</a:t>
            </a:r>
            <a:endParaRPr lang="ja-JP" altLang="en-US" sz="4000">
              <a:solidFill>
                <a:srgbClr val="262626"/>
              </a:solidFill>
              <a:latin typeface="ＭＳ Ｐゴシック"/>
              <a:ea typeface="ＭＳ Ｐゴシック"/>
            </a:endParaRPr>
          </a:p>
        </p:txBody>
      </p:sp>
      <p:sp>
        <p:nvSpPr>
          <p:cNvPr id="12" name="コンテンツ プレースホルダー 2"/>
          <p:cNvSpPr txBox="1">
            <a:spLocks/>
          </p:cNvSpPr>
          <p:nvPr>
            <p:extLst>
              <p:ext uri="{D42A27DB-BD31-4B8C-83A1-F6EECF244321}">
                <p14:modId xmlns:p14="http://schemas.microsoft.com/office/powerpoint/2010/main" val="1538842276"/>
              </p:ext>
            </p:extLst>
          </p:nvPr>
        </p:nvSpPr>
        <p:spPr>
          <a:xfrm>
            <a:off x="2761794" y="3246426"/>
            <a:ext cx="2344737" cy="628650"/>
          </a:xfrm>
          <a:prstGeom prst="rect">
            <a:avLst/>
          </a:prstGeom>
        </p:spPr>
        <p:txBody>
          <a:bodyPr vert="horz" lIns="91440" tIns="45720" rIns="91440" bIns="45720" rtlCol="0" anchor="t">
            <a:noAutofit/>
          </a:bodyPr>
          <a:lst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pPr marL="0" indent="0">
              <a:buFont typeface="Arial" pitchFamily="34" charset="0"/>
              <a:buNone/>
            </a:pPr>
            <a:r>
              <a:rPr lang="ja-JP" altLang="en-US" sz="4000">
                <a:solidFill>
                  <a:srgbClr val="262626"/>
                </a:solidFill>
                <a:latin typeface="ＭＳ Ｐゴシック"/>
                <a:ea typeface="ＭＳ Ｐゴシック"/>
              </a:rPr>
              <a:t>写真→</a:t>
            </a:r>
            <a:endParaRPr lang="ja-JP">
              <a:solidFill>
                <a:schemeClr val="tx1"/>
              </a:solidFill>
            </a:endParaRPr>
          </a:p>
        </p:txBody>
      </p:sp>
      <p:sp>
        <p:nvSpPr>
          <p:cNvPr id="14" name="コンテンツ プレースホルダー 2"/>
          <p:cNvSpPr txBox="1">
            <a:spLocks/>
          </p:cNvSpPr>
          <p:nvPr>
            <p:extLst>
              <p:ext uri="{D42A27DB-BD31-4B8C-83A1-F6EECF244321}">
                <p14:modId xmlns:p14="http://schemas.microsoft.com/office/powerpoint/2010/main" val="3397668209"/>
              </p:ext>
            </p:extLst>
          </p:nvPr>
        </p:nvSpPr>
        <p:spPr>
          <a:xfrm>
            <a:off x="2761794" y="4800600"/>
            <a:ext cx="2344737" cy="628650"/>
          </a:xfrm>
          <a:prstGeom prst="rect">
            <a:avLst/>
          </a:prstGeom>
        </p:spPr>
        <p:txBody>
          <a:bodyPr vert="horz" lIns="91440" tIns="45720" rIns="91440" bIns="45720" rtlCol="0" anchor="t">
            <a:noAutofit/>
          </a:bodyPr>
          <a:lst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pPr marL="0" indent="0">
              <a:buFont typeface="Arial" pitchFamily="34" charset="0"/>
              <a:buNone/>
            </a:pPr>
            <a:r>
              <a:rPr lang="ja-JP" altLang="en-US" sz="4000">
                <a:solidFill>
                  <a:srgbClr val="262626"/>
                </a:solidFill>
                <a:latin typeface="ＭＳ Ｐゴシック"/>
                <a:ea typeface="ＭＳ Ｐゴシック"/>
              </a:rPr>
              <a:t>家族→</a:t>
            </a:r>
            <a:endParaRPr lang="ja-JP">
              <a:solidFill>
                <a:schemeClr val="tx1"/>
              </a:solidFill>
            </a:endParaRPr>
          </a:p>
        </p:txBody>
      </p:sp>
      <p:sp>
        <p:nvSpPr>
          <p:cNvPr id="16" name="コンテンツ プレースホルダー 2"/>
          <p:cNvSpPr txBox="1">
            <a:spLocks/>
          </p:cNvSpPr>
          <p:nvPr>
            <p:extLst>
              <p:ext uri="{D42A27DB-BD31-4B8C-83A1-F6EECF244321}">
                <p14:modId xmlns:p14="http://schemas.microsoft.com/office/powerpoint/2010/main" val="988203875"/>
              </p:ext>
            </p:extLst>
          </p:nvPr>
        </p:nvSpPr>
        <p:spPr>
          <a:xfrm>
            <a:off x="5780719" y="4728137"/>
            <a:ext cx="5818188" cy="773723"/>
          </a:xfrm>
          <a:prstGeom prst="rect">
            <a:avLst/>
          </a:prstGeom>
        </p:spPr>
        <p:txBody>
          <a:bodyPr vert="horz" lIns="91440" tIns="45720" rIns="91440" bIns="45720" rtlCol="0" anchor="t">
            <a:noAutofit/>
          </a:bodyPr>
          <a:lst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pPr marL="0" indent="0">
              <a:buFont typeface="Arial" pitchFamily="34" charset="0"/>
              <a:buNone/>
            </a:pPr>
            <a:r>
              <a:rPr lang="ja-JP" altLang="en-US" sz="4000">
                <a:latin typeface="ＭＳ Ｐゴシック"/>
                <a:ea typeface="ＭＳ Ｐゴシック"/>
              </a:rPr>
              <a:t>ご</a:t>
            </a:r>
            <a:r>
              <a:rPr lang="ja-JP" altLang="en-US" sz="4000">
                <a:solidFill>
                  <a:srgbClr val="262626"/>
                </a:solidFill>
                <a:latin typeface="ＭＳ Ｐゴシック"/>
                <a:ea typeface="ＭＳ Ｐゴシック"/>
              </a:rPr>
              <a:t>家族</a:t>
            </a:r>
          </a:p>
        </p:txBody>
      </p:sp>
    </p:spTree>
    <p:extLst>
      <p:ext uri="{BB962C8B-B14F-4D97-AF65-F5344CB8AC3E}">
        <p14:creationId xmlns:p14="http://schemas.microsoft.com/office/powerpoint/2010/main" val="265791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extLst>
              <p:ext uri="{D42A27DB-BD31-4B8C-83A1-F6EECF244321}">
                <p14:modId xmlns:p14="http://schemas.microsoft.com/office/powerpoint/2010/main" val="4217738055"/>
              </p:ext>
            </p:extLst>
          </p:nvPr>
        </p:nvSpPr>
        <p:spPr/>
        <p:txBody>
          <a:bodyPr>
            <a:normAutofit/>
          </a:bodyPr>
          <a:lstStyle/>
          <a:p>
            <a:r>
              <a:rPr sz="3200" b="1">
                <a:solidFill>
                  <a:srgbClr val="F0A22E"/>
                </a:solidFill>
                <a:latin typeface="MS PGothic"/>
                <a:ea typeface="MS PGothic"/>
                <a:cs typeface="Arial"/>
              </a:rPr>
              <a:t>この言葉、もしかしたら地雷かも……。</a:t>
            </a:r>
            <a:br>
              <a:rPr lang="en-US" dirty="0">
                <a:solidFill>
                  <a:schemeClr val="tx1"/>
                </a:solidFill>
                <a:latin typeface="+mj-ea"/>
                <a:cs typeface="+mj-ea"/>
              </a:rPr>
            </a:br>
            <a:r>
              <a:rPr sz="3200" b="1">
                <a:solidFill>
                  <a:srgbClr val="F0A22E"/>
                </a:solidFill>
                <a:latin typeface="MS PGothic"/>
                <a:ea typeface="MS PGothic"/>
                <a:cs typeface="Arial"/>
              </a:rPr>
              <a:t>仕事で目上の人に使うのは微妙なビジネス敬語まとめ24選！</a:t>
            </a:r>
            <a:endParaRPr lang="ja-JP" altLang="en-US" sz="3200">
              <a:solidFill>
                <a:srgbClr val="F0A22E"/>
              </a:solidFill>
              <a:latin typeface="MS PGothic"/>
              <a:ea typeface="MS PGothic"/>
            </a:endParaRPr>
          </a:p>
          <a:p>
            <a:endParaRPr sz="3200" dirty="0">
              <a:solidFill>
                <a:srgbClr val="F0A22E"/>
              </a:solidFill>
              <a:latin typeface="MS PGothic"/>
              <a:ea typeface="MS PGothic"/>
              <a:cs typeface="Arial"/>
            </a:endParaRPr>
          </a:p>
        </p:txBody>
      </p:sp>
      <p:sp>
        <p:nvSpPr>
          <p:cNvPr id="3" name="コンテンツ プレースホルダー 2"/>
          <p:cNvSpPr>
            <a:spLocks noGrp="1"/>
          </p:cNvSpPr>
          <p:nvPr>
            <p:ph sz="half" idx="1"/>
            <p:extLst>
              <p:ext uri="{D42A27DB-BD31-4B8C-83A1-F6EECF244321}">
                <p14:modId xmlns:p14="http://schemas.microsoft.com/office/powerpoint/2010/main" val="273764200"/>
              </p:ext>
            </p:extLst>
          </p:nvPr>
        </p:nvSpPr>
        <p:spPr>
          <a:xfrm>
            <a:off x="1000125" y="1998663"/>
            <a:ext cx="4664075" cy="4601482"/>
          </a:xfrm>
        </p:spPr>
        <p:txBody>
          <a:bodyPr vert="horz" lIns="91440" tIns="45720" rIns="91440" bIns="45720" rtlCol="0" anchor="t">
            <a:normAutofit/>
          </a:bodyPr>
          <a:lstStyle/>
          <a:p>
            <a:pPr>
              <a:buNone/>
            </a:pPr>
            <a:r>
              <a:rPr lang="en-US" altLang="ja-JP" dirty="0">
                <a:solidFill>
                  <a:srgbClr val="606068"/>
                </a:solidFill>
                <a:latin typeface="MS PGothic"/>
                <a:ea typeface="MS PGothic"/>
              </a:rPr>
              <a:t>1</a:t>
            </a:r>
            <a:r>
              <a:rPr lang="ja-JP" altLang="en-US">
                <a:solidFill>
                  <a:srgbClr val="606068"/>
                </a:solidFill>
                <a:latin typeface="MS PGothic"/>
                <a:ea typeface="MS PGothic"/>
              </a:rPr>
              <a:t>：「了解しました」</a:t>
            </a:r>
            <a:endParaRPr lang="ja-JP" altLang="en-US">
              <a:solidFill>
                <a:schemeClr val="tx1"/>
              </a:solidFill>
              <a:latin typeface="MS PGothic"/>
              <a:ea typeface="MS PGothic"/>
            </a:endParaRPr>
          </a:p>
          <a:p>
            <a:pPr>
              <a:buNone/>
            </a:pPr>
            <a:r>
              <a:rPr lang="ja-JP" altLang="en-US" sz="1200">
                <a:solidFill>
                  <a:srgbClr val="606068"/>
                </a:solidFill>
              </a:rPr>
              <a:t>「了解しました」は、使いやすく便利な言葉ですが、“了解”という単語自体に尊敬の意味は一切入っていないため、目上の方に使うのは失礼になります。そのため、目上の人に対しては「承知致しました」「かしこまりました」などを使いましょう</a:t>
            </a:r>
            <a:r>
              <a:rPr lang="ja-JP" altLang="en-US" sz="2000">
                <a:solidFill>
                  <a:srgbClr val="606068"/>
                </a:solidFill>
              </a:rPr>
              <a:t>。</a:t>
            </a:r>
          </a:p>
          <a:p>
            <a:pPr>
              <a:buNone/>
            </a:pPr>
            <a:r>
              <a:rPr lang="ja-JP" altLang="en-US">
                <a:solidFill>
                  <a:srgbClr val="606068"/>
                </a:solidFill>
                <a:latin typeface="Calibri Light"/>
              </a:rPr>
              <a:t>２</a:t>
            </a:r>
            <a:r>
              <a:rPr lang="ja-JP">
                <a:solidFill>
                  <a:srgbClr val="606068"/>
                </a:solidFill>
                <a:latin typeface="Calibri Light"/>
              </a:rPr>
              <a:t>：「</a:t>
            </a:r>
            <a:r>
              <a:rPr lang="ja-JP">
                <a:solidFill>
                  <a:srgbClr val="606068"/>
                </a:solidFill>
              </a:rPr>
              <a:t>○○してください」</a:t>
            </a:r>
            <a:endParaRPr lang="ja-JP">
              <a:solidFill>
                <a:schemeClr val="tx1"/>
              </a:solidFill>
              <a:latin typeface="ＭＳ Ｐゴシック"/>
              <a:ea typeface="ＭＳ Ｐゴシック"/>
            </a:endParaRPr>
          </a:p>
          <a:p>
            <a:pPr marL="85725">
              <a:buNone/>
            </a:pPr>
            <a:r>
              <a:rPr lang="ja-JP" sz="1200">
                <a:solidFill>
                  <a:srgbClr val="606068"/>
                </a:solidFill>
              </a:rPr>
              <a:t>「○○してください」は間違った表現ではありません。ですが、目上の人に対して使うには不躾な言葉です。</a:t>
            </a:r>
            <a:endParaRPr lang="en-US" altLang="ja-JP" sz="1200">
              <a:solidFill>
                <a:schemeClr val="tx1"/>
              </a:solidFill>
              <a:latin typeface="MS PGothic"/>
              <a:ea typeface="MS PGothic"/>
            </a:endParaRPr>
          </a:p>
          <a:p>
            <a:pPr marL="85725">
              <a:buNone/>
            </a:pPr>
            <a:r>
              <a:rPr lang="ja-JP" sz="1200">
                <a:solidFill>
                  <a:srgbClr val="606068"/>
                </a:solidFill>
              </a:rPr>
              <a:t>「○○して頂けますと幸いです」「恐れ入りますが、○○して頂けますでしょうか？」といった表現を使うと良いでしょう。</a:t>
            </a:r>
            <a:endParaRPr lang="ja-JP" altLang="en-US" sz="1200">
              <a:solidFill>
                <a:srgbClr val="606068"/>
              </a:solidFill>
              <a:latin typeface="ＭＳ Ｐゴシック"/>
              <a:ea typeface="ＭＳ Ｐゴシック"/>
            </a:endParaRPr>
          </a:p>
          <a:p>
            <a:pPr marL="85725">
              <a:buNone/>
            </a:pPr>
            <a:r>
              <a:rPr lang="ja-JP" altLang="en-US">
                <a:solidFill>
                  <a:srgbClr val="606068"/>
                </a:solidFill>
              </a:rPr>
              <a:t>３</a:t>
            </a:r>
            <a:r>
              <a:rPr lang="ja-JP">
                <a:solidFill>
                  <a:srgbClr val="606068"/>
                </a:solidFill>
              </a:rPr>
              <a:t>：「ご苦労様です」</a:t>
            </a:r>
            <a:endParaRPr lang="ja-JP">
              <a:solidFill>
                <a:schemeClr val="tx1"/>
              </a:solidFill>
              <a:latin typeface="ＭＳ Ｐゴシック"/>
              <a:ea typeface="ＭＳ Ｐゴシック"/>
            </a:endParaRPr>
          </a:p>
          <a:p>
            <a:pPr marL="85725">
              <a:buNone/>
            </a:pPr>
            <a:r>
              <a:rPr lang="ja-JP" sz="1200">
                <a:solidFill>
                  <a:srgbClr val="606068"/>
                </a:solidFill>
              </a:rPr>
              <a:t>これはビジネス敬語のNG例でよくある間違いですね。「ご苦労様」は、上司が部下に向かって使う言葉です。目上の人に「ご苦労様です」では失礼にたります。「ご苦労様です」ではなく、「お疲れ様です」を使いましょう</a:t>
            </a:r>
            <a:r>
              <a:rPr lang="ja-JP" altLang="en-US" sz="1200">
                <a:solidFill>
                  <a:srgbClr val="606068"/>
                </a:solidFill>
                <a:latin typeface="ＭＳ Ｐゴシック"/>
                <a:ea typeface="ＭＳ Ｐゴシック"/>
              </a:rPr>
              <a:t>。</a:t>
            </a:r>
            <a:endParaRPr lang="en-US" altLang="ja-JP" sz="1200">
              <a:solidFill>
                <a:schemeClr val="tx1"/>
              </a:solidFill>
              <a:latin typeface="MS PGothic"/>
              <a:ea typeface="MS PGothic"/>
            </a:endParaRPr>
          </a:p>
        </p:txBody>
      </p:sp>
      <p:sp>
        <p:nvSpPr>
          <p:cNvPr id="9" name="コンテンツ プレースホルダー 3"/>
          <p:cNvSpPr txBox="1">
            <a:spLocks/>
          </p:cNvSpPr>
          <p:nvPr>
            <p:extLst>
              <p:ext uri="{D42A27DB-BD31-4B8C-83A1-F6EECF244321}">
                <p14:modId xmlns:p14="http://schemas.microsoft.com/office/powerpoint/2010/main" val="1400371859"/>
              </p:ext>
            </p:extLst>
          </p:nvPr>
        </p:nvSpPr>
        <p:spPr>
          <a:xfrm>
            <a:off x="6515100" y="1998663"/>
            <a:ext cx="4662488" cy="4890179"/>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0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18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9pPr>
          </a:lstStyle>
          <a:p>
            <a:pPr>
              <a:buFont typeface="Arial" pitchFamily="34" charset="0"/>
              <a:buNone/>
            </a:pPr>
            <a:r>
              <a:rPr>
                <a:solidFill>
                  <a:srgbClr val="606068"/>
                </a:solidFill>
                <a:latin typeface="MS PGothic"/>
                <a:ea typeface="MS PGothic"/>
              </a:rPr>
              <a:t>４：「なるほど」</a:t>
            </a:r>
            <a:endParaRPr lang="ja-JP" altLang="en-US">
              <a:solidFill>
                <a:schemeClr val="tx1"/>
              </a:solidFill>
              <a:latin typeface="MS PGothic"/>
              <a:ea typeface="MS PGothic"/>
            </a:endParaRPr>
          </a:p>
          <a:p>
            <a:pPr>
              <a:buNone/>
            </a:pPr>
            <a:r>
              <a:rPr lang="ja-JP" sz="1200">
                <a:solidFill>
                  <a:srgbClr val="606068"/>
                </a:solidFill>
              </a:rPr>
              <a:t>「なるほど」とは、他人の言葉を受け入れて、自分も同意見であることを示す言葉。自分が反対意見を持っていたとしても「この人は自分と同じ意見なんだな」と受け取られる場合があるので、あまり使わない方が良いでしょう。「さようでございますね」「おっしゃる通りですね」といった言い回しを使いましょう。</a:t>
            </a:r>
            <a:endParaRPr>
              <a:solidFill>
                <a:srgbClr val="000000"/>
              </a:solidFill>
              <a:latin typeface="MS PGothic"/>
              <a:ea typeface="MS PGothic"/>
            </a:endParaRPr>
          </a:p>
          <a:p>
            <a:pPr>
              <a:buFont typeface="Arial" pitchFamily="34" charset="0"/>
              <a:buNone/>
            </a:pPr>
            <a:r>
              <a:rPr dirty="0">
                <a:solidFill>
                  <a:srgbClr val="606068"/>
                </a:solidFill>
                <a:latin typeface="MS PGothic"/>
                <a:ea typeface="MS PGothic"/>
              </a:rPr>
              <a:t>５：「</a:t>
            </a:r>
            <a:r>
              <a:rPr dirty="0" err="1">
                <a:solidFill>
                  <a:srgbClr val="606068"/>
                </a:solidFill>
                <a:latin typeface="MS PGothic"/>
                <a:ea typeface="MS PGothic"/>
              </a:rPr>
              <a:t>協力してください</a:t>
            </a:r>
            <a:r>
              <a:rPr dirty="0">
                <a:solidFill>
                  <a:srgbClr val="606068"/>
                </a:solidFill>
                <a:latin typeface="MS PGothic"/>
                <a:ea typeface="MS PGothic"/>
              </a:rPr>
              <a:t>」</a:t>
            </a:r>
            <a:endParaRPr>
              <a:solidFill>
                <a:schemeClr val="tx1"/>
              </a:solidFill>
              <a:latin typeface="MS PGothic"/>
              <a:ea typeface="MS PGothic"/>
            </a:endParaRPr>
          </a:p>
          <a:p>
            <a:pPr>
              <a:buNone/>
            </a:pPr>
            <a:r>
              <a:rPr lang="ja-JP" sz="1200">
                <a:solidFill>
                  <a:srgbClr val="606068"/>
                </a:solidFill>
              </a:rPr>
              <a:t>「協力してください」に使われる、“協力”というフレーズは、社外の人や目上の人に対して使うとやや失礼に当たります。「協力してください」よりも「ご協力をお願い致します」を使うと良いでしょう。</a:t>
            </a:r>
            <a:endParaRPr>
              <a:solidFill>
                <a:schemeClr val="tx1"/>
              </a:solidFill>
              <a:latin typeface="MS PGothic"/>
              <a:ea typeface="MS PGothic"/>
            </a:endParaRPr>
          </a:p>
          <a:p>
            <a:pPr>
              <a:buNone/>
            </a:pPr>
            <a:r>
              <a:rPr dirty="0">
                <a:solidFill>
                  <a:srgbClr val="606068"/>
                </a:solidFill>
                <a:latin typeface="MS PGothic"/>
                <a:ea typeface="MS PGothic"/>
              </a:rPr>
              <a:t>６：「○○</a:t>
            </a:r>
            <a:r>
              <a:rPr dirty="0" err="1">
                <a:solidFill>
                  <a:srgbClr val="606068"/>
                </a:solidFill>
                <a:latin typeface="MS PGothic"/>
                <a:ea typeface="MS PGothic"/>
              </a:rPr>
              <a:t>さんはおられますか</a:t>
            </a:r>
            <a:r>
              <a:rPr dirty="0">
                <a:solidFill>
                  <a:srgbClr val="606068"/>
                </a:solidFill>
                <a:latin typeface="MS PGothic"/>
                <a:ea typeface="MS PGothic"/>
              </a:rPr>
              <a:t>？」</a:t>
            </a:r>
            <a:endParaRPr>
              <a:solidFill>
                <a:schemeClr val="tx1"/>
              </a:solidFill>
              <a:latin typeface="MS PGothic"/>
              <a:ea typeface="MS PGothic"/>
            </a:endParaRPr>
          </a:p>
          <a:p>
            <a:pPr>
              <a:buNone/>
            </a:pPr>
            <a:r>
              <a:rPr lang="ja-JP" sz="1200">
                <a:solidFill>
                  <a:srgbClr val="606068"/>
                </a:solidFill>
              </a:rPr>
              <a:t>「○○さんはおられますか？」という表現は、電話でよく使われますね。これは「おります」を受け身にして尊敬の形にしたものであり、「おります」は元々謙譲の言葉です。気を付けたいポイントは「おります」という謙譲語を受動態にしても、尊敬語にはならないということ。「○○様はいらっしゃいますか？」とすれば、敬意のある表現になります。</a:t>
            </a:r>
            <a:endParaRPr altLang="en-US">
              <a:solidFill>
                <a:schemeClr val="tx1"/>
              </a:solidFill>
              <a:latin typeface="MS PGothic"/>
              <a:ea typeface="MS PGothic"/>
            </a:endParaRPr>
          </a:p>
        </p:txBody>
      </p:sp>
    </p:spTree>
    <p:extLst>
      <p:ext uri="{BB962C8B-B14F-4D97-AF65-F5344CB8AC3E}">
        <p14:creationId xmlns:p14="http://schemas.microsoft.com/office/powerpoint/2010/main" val="160866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sz="3200" b="1">
                <a:solidFill>
                  <a:srgbClr val="F0A22E"/>
                </a:solidFill>
                <a:latin typeface="MS PGothic"/>
                <a:ea typeface="MS PGothic"/>
                <a:cs typeface="Arial"/>
              </a:rPr>
              <a:t>この言葉、もしかしたら地雷かも……。</a:t>
            </a:r>
            <a:br>
              <a:rPr lang="en-US" dirty="0">
                <a:solidFill>
                  <a:schemeClr val="tx1"/>
                </a:solidFill>
                <a:latin typeface="+mj-ea"/>
                <a:cs typeface="+mj-ea"/>
              </a:rPr>
            </a:br>
            <a:r>
              <a:rPr sz="3200" b="1">
                <a:solidFill>
                  <a:srgbClr val="F0A22E"/>
                </a:solidFill>
                <a:latin typeface="MS PGothic"/>
                <a:ea typeface="MS PGothic"/>
                <a:cs typeface="Arial"/>
              </a:rPr>
              <a:t>仕事で目上の人に使うのは微妙なビジネス敬語まとめ24選！</a:t>
            </a:r>
            <a:endParaRPr lang="ja-JP" altLang="en-US" sz="3200">
              <a:solidFill>
                <a:srgbClr val="F0A22E"/>
              </a:solidFill>
              <a:latin typeface="MS PGothic"/>
              <a:ea typeface="MS PGothic"/>
            </a:endParaRPr>
          </a:p>
          <a:p>
            <a:endParaRPr sz="3200" dirty="0">
              <a:solidFill>
                <a:srgbClr val="F0A22E"/>
              </a:solidFill>
              <a:latin typeface="MS PGothic"/>
              <a:ea typeface="MS PGothic"/>
              <a:cs typeface="Arial"/>
            </a:endParaRPr>
          </a:p>
        </p:txBody>
      </p:sp>
      <p:sp>
        <p:nvSpPr>
          <p:cNvPr id="3" name="コンテンツ プレースホルダー 2"/>
          <p:cNvSpPr>
            <a:spLocks noGrp="1"/>
          </p:cNvSpPr>
          <p:nvPr>
            <p:ph sz="half" idx="1"/>
            <p:extLst>
              <p:ext uri="{D42A27DB-BD31-4B8C-83A1-F6EECF244321}">
                <p14:modId xmlns:p14="http://schemas.microsoft.com/office/powerpoint/2010/main" val="638060489"/>
              </p:ext>
            </p:extLst>
          </p:nvPr>
        </p:nvSpPr>
        <p:spPr>
          <a:xfrm>
            <a:off x="1000125" y="1998663"/>
            <a:ext cx="4664075" cy="4601482"/>
          </a:xfrm>
        </p:spPr>
        <p:txBody>
          <a:bodyPr vert="horz" lIns="91440" tIns="45720" rIns="91440" bIns="45720" rtlCol="0" anchor="t">
            <a:normAutofit/>
          </a:bodyPr>
          <a:lstStyle/>
          <a:p>
            <a:pPr>
              <a:buNone/>
            </a:pPr>
            <a:r>
              <a:rPr>
                <a:solidFill>
                  <a:srgbClr val="606068"/>
                </a:solidFill>
                <a:latin typeface="MS PGothic"/>
                <a:ea typeface="MS PGothic"/>
              </a:rPr>
              <a:t>7：「</a:t>
            </a:r>
            <a:r>
              <a:rPr>
                <a:solidFill>
                  <a:srgbClr val="606068"/>
                </a:solidFill>
                <a:latin typeface="Hiragino Kaku Gothic Pro"/>
                <a:ea typeface="MS PGothic"/>
              </a:rPr>
              <a:t>がんばります」</a:t>
            </a:r>
            <a:endParaRPr lang="ja-JP" altLang="en-US">
              <a:solidFill>
                <a:schemeClr val="tx1"/>
              </a:solidFill>
              <a:latin typeface="MS PGothic"/>
              <a:ea typeface="MS PGothic"/>
            </a:endParaRPr>
          </a:p>
          <a:p>
            <a:pPr>
              <a:buNone/>
            </a:pPr>
            <a:r>
              <a:rPr lang="ja-JP" sz="1200">
                <a:solidFill>
                  <a:srgbClr val="606068"/>
                </a:solidFill>
              </a:rPr>
              <a:t>「がんばります」という言葉だけでは、何をどうがんばるのかというところが伝わりません。仕事上で気概を伝える場合は、「今回の企画、指名して頂いた部長のご期待に沿えるよう、精一杯努力させていただきます」というように、具体的な事項を挙げて、相手にやる気を伝えましょう。</a:t>
            </a:r>
            <a:endParaRPr sz="1200">
              <a:solidFill>
                <a:schemeClr val="tx1"/>
              </a:solidFill>
              <a:latin typeface="MS PGothic"/>
              <a:ea typeface="MS PGothic"/>
            </a:endParaRPr>
          </a:p>
          <a:p>
            <a:pPr>
              <a:buNone/>
            </a:pPr>
            <a:r>
              <a:rPr dirty="0">
                <a:solidFill>
                  <a:srgbClr val="606068"/>
                </a:solidFill>
                <a:latin typeface="MS PGothic"/>
                <a:ea typeface="MS PGothic"/>
              </a:rPr>
              <a:t>8：「</a:t>
            </a:r>
            <a:r>
              <a:rPr dirty="0" err="1">
                <a:solidFill>
                  <a:srgbClr val="606068"/>
                </a:solidFill>
                <a:latin typeface="MS PGothic"/>
                <a:ea typeface="MS PGothic"/>
              </a:rPr>
              <a:t>取り込んでおりまして</a:t>
            </a:r>
            <a:r>
              <a:rPr dirty="0">
                <a:solidFill>
                  <a:srgbClr val="606068"/>
                </a:solidFill>
                <a:latin typeface="MS PGothic"/>
                <a:ea typeface="MS PGothic"/>
              </a:rPr>
              <a:t>」</a:t>
            </a:r>
            <a:endParaRPr>
              <a:solidFill>
                <a:schemeClr val="tx1"/>
              </a:solidFill>
              <a:latin typeface="MS PGothic"/>
              <a:ea typeface="MS PGothic"/>
            </a:endParaRPr>
          </a:p>
          <a:p>
            <a:pPr>
              <a:buNone/>
            </a:pPr>
            <a:r>
              <a:rPr lang="ja-JP" sz="1200">
                <a:solidFill>
                  <a:srgbClr val="606068"/>
                </a:solidFill>
              </a:rPr>
              <a:t>大切なビジネスの</a:t>
            </a:r>
            <a:r>
              <a:rPr lang="ja-JP" altLang="en-US" sz="1200">
                <a:solidFill>
                  <a:srgbClr val="606068"/>
                </a:solidFill>
              </a:rPr>
              <a:t>相手に対</a:t>
            </a:r>
            <a:r>
              <a:rPr lang="ja-JP" sz="1200">
                <a:solidFill>
                  <a:srgbClr val="606068"/>
                </a:solidFill>
              </a:rPr>
              <a:t>して</a:t>
            </a:r>
            <a:r>
              <a:rPr lang="ja-JP" altLang="en-US" sz="1200">
                <a:solidFill>
                  <a:srgbClr val="606068"/>
                </a:solidFill>
              </a:rPr>
              <a:t>、</a:t>
            </a:r>
            <a:r>
              <a:rPr lang="ja-JP" sz="1200">
                <a:solidFill>
                  <a:srgbClr val="606068"/>
                </a:solidFill>
              </a:rPr>
              <a:t>「○○</a:t>
            </a:r>
            <a:r>
              <a:rPr lang="ja-JP" altLang="en-US" sz="1200">
                <a:solidFill>
                  <a:srgbClr val="606068"/>
                </a:solidFill>
              </a:rPr>
              <a:t>は大変取り込んでおりま</a:t>
            </a:r>
            <a:r>
              <a:rPr lang="ja-JP" sz="1200">
                <a:solidFill>
                  <a:srgbClr val="606068"/>
                </a:solidFill>
              </a:rPr>
              <a:t>して」</a:t>
            </a:r>
            <a:r>
              <a:rPr lang="ja-JP" altLang="en-US" sz="1200">
                <a:solidFill>
                  <a:srgbClr val="606068"/>
                </a:solidFill>
              </a:rPr>
              <a:t>と伝えるの</a:t>
            </a:r>
            <a:r>
              <a:rPr lang="ja-JP" sz="1200">
                <a:solidFill>
                  <a:srgbClr val="606068"/>
                </a:solidFill>
              </a:rPr>
              <a:t>は</a:t>
            </a:r>
            <a:r>
              <a:rPr lang="ja-JP" altLang="en-US" sz="1200">
                <a:solidFill>
                  <a:srgbClr val="606068"/>
                </a:solidFill>
              </a:rPr>
              <a:t>大変失礼に当</a:t>
            </a:r>
            <a:r>
              <a:rPr lang="ja-JP" sz="1200">
                <a:solidFill>
                  <a:srgbClr val="606068"/>
                </a:solidFill>
              </a:rPr>
              <a:t>たります</a:t>
            </a:r>
            <a:r>
              <a:rPr lang="ja-JP" altLang="en-US" sz="1200">
                <a:solidFill>
                  <a:srgbClr val="606068"/>
                </a:solidFill>
              </a:rPr>
              <a:t>。こ</a:t>
            </a:r>
            <a:r>
              <a:rPr lang="ja-JP" sz="1200">
                <a:solidFill>
                  <a:srgbClr val="606068"/>
                </a:solidFill>
              </a:rPr>
              <a:t>の</a:t>
            </a:r>
            <a:r>
              <a:rPr lang="ja-JP" altLang="en-US" sz="1200">
                <a:solidFill>
                  <a:srgbClr val="606068"/>
                </a:solidFill>
              </a:rPr>
              <a:t>よ</a:t>
            </a:r>
            <a:r>
              <a:rPr lang="ja-JP" sz="1200">
                <a:solidFill>
                  <a:srgbClr val="606068"/>
                </a:solidFill>
              </a:rPr>
              <a:t>うな</a:t>
            </a:r>
            <a:r>
              <a:rPr lang="ja-JP" altLang="en-US" sz="1200">
                <a:solidFill>
                  <a:srgbClr val="606068"/>
                </a:solidFill>
              </a:rPr>
              <a:t>場合、</a:t>
            </a:r>
            <a:r>
              <a:rPr lang="ja-JP" sz="1200">
                <a:solidFill>
                  <a:srgbClr val="606068"/>
                </a:solidFill>
              </a:rPr>
              <a:t>「○○</a:t>
            </a:r>
            <a:r>
              <a:rPr lang="ja-JP" altLang="en-US" sz="1200">
                <a:solidFill>
                  <a:srgbClr val="606068"/>
                </a:solidFill>
              </a:rPr>
              <a:t>は先約が長引い</a:t>
            </a:r>
            <a:r>
              <a:rPr lang="ja-JP" sz="1200">
                <a:solidFill>
                  <a:srgbClr val="606068"/>
                </a:solidFill>
              </a:rPr>
              <a:t>て</a:t>
            </a:r>
            <a:r>
              <a:rPr lang="ja-JP" altLang="en-US" sz="1200">
                <a:solidFill>
                  <a:srgbClr val="606068"/>
                </a:solidFill>
              </a:rPr>
              <a:t>おり</a:t>
            </a:r>
            <a:r>
              <a:rPr lang="ja-JP" sz="1200">
                <a:solidFill>
                  <a:srgbClr val="606068"/>
                </a:solidFill>
              </a:rPr>
              <a:t>ます</a:t>
            </a:r>
            <a:r>
              <a:rPr lang="ja-JP" altLang="en-US" sz="1200">
                <a:solidFill>
                  <a:srgbClr val="606068"/>
                </a:solidFill>
              </a:rPr>
              <a:t>。大変申し訳ござ</a:t>
            </a:r>
            <a:r>
              <a:rPr lang="ja-JP" sz="1200">
                <a:solidFill>
                  <a:srgbClr val="606068"/>
                </a:solidFill>
              </a:rPr>
              <a:t>いま</a:t>
            </a:r>
            <a:r>
              <a:rPr lang="ja-JP" altLang="en-US" sz="1200">
                <a:solidFill>
                  <a:srgbClr val="606068"/>
                </a:solidFill>
              </a:rPr>
              <a:t>せん</a:t>
            </a:r>
            <a:r>
              <a:rPr lang="ja-JP" sz="1200">
                <a:solidFill>
                  <a:srgbClr val="606068"/>
                </a:solidFill>
              </a:rPr>
              <a:t>が、</a:t>
            </a:r>
            <a:r>
              <a:rPr lang="en-US" altLang="ja-JP" sz="1200" dirty="0">
                <a:solidFill>
                  <a:srgbClr val="606068"/>
                </a:solidFill>
                <a:latin typeface="MS PGothic"/>
                <a:ea typeface="MS PGothic"/>
              </a:rPr>
              <a:t>15</a:t>
            </a:r>
            <a:r>
              <a:rPr lang="ja-JP" altLang="en-US" sz="1200">
                <a:solidFill>
                  <a:srgbClr val="606068"/>
                </a:solidFill>
              </a:rPr>
              <a:t>分ほどお待ちい頂いてもよろ</a:t>
            </a:r>
            <a:r>
              <a:rPr lang="ja-JP" sz="1200">
                <a:solidFill>
                  <a:srgbClr val="606068"/>
                </a:solidFill>
              </a:rPr>
              <a:t>し</a:t>
            </a:r>
            <a:r>
              <a:rPr lang="ja-JP" altLang="en-US" sz="1200">
                <a:solidFill>
                  <a:srgbClr val="606068"/>
                </a:solidFill>
              </a:rPr>
              <a:t>い</a:t>
            </a:r>
            <a:r>
              <a:rPr lang="ja-JP" sz="1200">
                <a:solidFill>
                  <a:srgbClr val="606068"/>
                </a:solidFill>
              </a:rPr>
              <a:t>でしょうか」といった</a:t>
            </a:r>
            <a:r>
              <a:rPr lang="ja-JP" altLang="en-US" sz="1200">
                <a:solidFill>
                  <a:srgbClr val="606068"/>
                </a:solidFill>
              </a:rPr>
              <a:t>言い回し</a:t>
            </a:r>
            <a:r>
              <a:rPr lang="ja-JP" sz="1200">
                <a:solidFill>
                  <a:srgbClr val="606068"/>
                </a:solidFill>
              </a:rPr>
              <a:t>を使い</a:t>
            </a:r>
            <a:r>
              <a:rPr lang="ja-JP" altLang="en-US" sz="1200">
                <a:solidFill>
                  <a:srgbClr val="606068"/>
                </a:solidFill>
              </a:rPr>
              <a:t>ま</a:t>
            </a:r>
            <a:r>
              <a:rPr lang="ja-JP" sz="1200">
                <a:solidFill>
                  <a:srgbClr val="606068"/>
                </a:solidFill>
              </a:rPr>
              <a:t>しょう。</a:t>
            </a:r>
            <a:endParaRPr>
              <a:solidFill>
                <a:schemeClr val="tx1"/>
              </a:solidFill>
              <a:latin typeface="MS PGothic"/>
              <a:ea typeface="MS PGothic"/>
            </a:endParaRPr>
          </a:p>
          <a:p>
            <a:pPr>
              <a:buNone/>
            </a:pPr>
            <a:r>
              <a:rPr dirty="0">
                <a:solidFill>
                  <a:srgbClr val="606068"/>
                </a:solidFill>
                <a:latin typeface="MS PGothic"/>
                <a:ea typeface="MS PGothic"/>
              </a:rPr>
              <a:t>9</a:t>
            </a:r>
            <a:r>
              <a:rPr altLang="en-US" dirty="0">
                <a:solidFill>
                  <a:srgbClr val="606068"/>
                </a:solidFill>
                <a:latin typeface="MS PGothic"/>
                <a:ea typeface="MS PGothic"/>
              </a:rPr>
              <a:t>：「</a:t>
            </a:r>
            <a:r>
              <a:rPr altLang="en-US" dirty="0" err="1">
                <a:solidFill>
                  <a:srgbClr val="606068"/>
                </a:solidFill>
                <a:latin typeface="MS PGothic"/>
                <a:ea typeface="MS PGothic"/>
              </a:rPr>
              <a:t>お邪魔します</a:t>
            </a:r>
            <a:r>
              <a:rPr dirty="0">
                <a:solidFill>
                  <a:srgbClr val="606068"/>
                </a:solidFill>
                <a:latin typeface="MS PGothic"/>
                <a:ea typeface="MS PGothic"/>
              </a:rPr>
              <a:t>」</a:t>
            </a:r>
            <a:endParaRPr>
              <a:solidFill>
                <a:schemeClr val="tx1"/>
              </a:solidFill>
              <a:latin typeface="MS PGothic"/>
              <a:ea typeface="MS PGothic"/>
            </a:endParaRPr>
          </a:p>
          <a:p>
            <a:pPr>
              <a:buNone/>
            </a:pPr>
            <a:r>
              <a:rPr lang="ja-JP" altLang="en-US" sz="1200">
                <a:solidFill>
                  <a:srgbClr val="606068"/>
                </a:solidFill>
              </a:rPr>
              <a:t>お邪魔をする訳</a:t>
            </a:r>
            <a:r>
              <a:rPr lang="ja-JP" sz="1200">
                <a:solidFill>
                  <a:srgbClr val="606068"/>
                </a:solidFill>
              </a:rPr>
              <a:t>で</a:t>
            </a:r>
            <a:r>
              <a:rPr lang="ja-JP" altLang="en-US" sz="1200">
                <a:solidFill>
                  <a:srgbClr val="606068"/>
                </a:solidFill>
              </a:rPr>
              <a:t>もな</a:t>
            </a:r>
            <a:r>
              <a:rPr lang="ja-JP" sz="1200">
                <a:solidFill>
                  <a:srgbClr val="606068"/>
                </a:solidFill>
              </a:rPr>
              <a:t>いのに</a:t>
            </a:r>
            <a:r>
              <a:rPr lang="ja-JP" altLang="en-US" sz="1200">
                <a:solidFill>
                  <a:srgbClr val="606068"/>
                </a:solidFill>
              </a:rPr>
              <a:t>、</a:t>
            </a:r>
            <a:r>
              <a:rPr lang="ja-JP" sz="1200">
                <a:solidFill>
                  <a:srgbClr val="606068"/>
                </a:solidFill>
              </a:rPr>
              <a:t>「</a:t>
            </a:r>
            <a:r>
              <a:rPr lang="ja-JP" altLang="en-US" sz="1200">
                <a:solidFill>
                  <a:srgbClr val="606068"/>
                </a:solidFill>
              </a:rPr>
              <a:t>お邪魔しま</a:t>
            </a:r>
            <a:r>
              <a:rPr lang="ja-JP" sz="1200">
                <a:solidFill>
                  <a:srgbClr val="606068"/>
                </a:solidFill>
              </a:rPr>
              <a:t>す」</a:t>
            </a:r>
            <a:r>
              <a:rPr lang="ja-JP" altLang="en-US" sz="1200">
                <a:solidFill>
                  <a:srgbClr val="606068"/>
                </a:solidFill>
              </a:rPr>
              <a:t>というの</a:t>
            </a:r>
            <a:r>
              <a:rPr lang="ja-JP" sz="1200">
                <a:solidFill>
                  <a:srgbClr val="606068"/>
                </a:solidFill>
              </a:rPr>
              <a:t>は</a:t>
            </a:r>
            <a:r>
              <a:rPr lang="ja-JP" altLang="en-US" sz="1200">
                <a:solidFill>
                  <a:srgbClr val="606068"/>
                </a:solidFill>
              </a:rPr>
              <a:t>あまり良くあ</a:t>
            </a:r>
            <a:r>
              <a:rPr lang="ja-JP" sz="1200">
                <a:solidFill>
                  <a:srgbClr val="606068"/>
                </a:solidFill>
              </a:rPr>
              <a:t>りま</a:t>
            </a:r>
            <a:r>
              <a:rPr lang="ja-JP" altLang="en-US" sz="1200">
                <a:solidFill>
                  <a:srgbClr val="606068"/>
                </a:solidFill>
              </a:rPr>
              <a:t>せん</a:t>
            </a:r>
            <a:r>
              <a:rPr lang="ja-JP" sz="1200">
                <a:solidFill>
                  <a:srgbClr val="606068"/>
                </a:solidFill>
              </a:rPr>
              <a:t>。</a:t>
            </a:r>
            <a:r>
              <a:rPr lang="ja-JP" altLang="en-US" sz="1200">
                <a:solidFill>
                  <a:srgbClr val="606068"/>
                </a:solidFill>
              </a:rPr>
              <a:t>相手に敬意を示</a:t>
            </a:r>
            <a:r>
              <a:rPr lang="ja-JP" sz="1200">
                <a:solidFill>
                  <a:srgbClr val="606068"/>
                </a:solidFill>
              </a:rPr>
              <a:t>す</a:t>
            </a:r>
            <a:r>
              <a:rPr lang="ja-JP" altLang="en-US" sz="1200">
                <a:solidFill>
                  <a:srgbClr val="606068"/>
                </a:solidFill>
              </a:rPr>
              <a:t>ために</a:t>
            </a:r>
            <a:r>
              <a:rPr lang="ja-JP" sz="1200">
                <a:solidFill>
                  <a:srgbClr val="606068"/>
                </a:solidFill>
              </a:rPr>
              <a:t>、「</a:t>
            </a:r>
            <a:r>
              <a:rPr lang="ja-JP" altLang="en-US" sz="1200">
                <a:solidFill>
                  <a:srgbClr val="606068"/>
                </a:solidFill>
              </a:rPr>
              <a:t>○○所属の</a:t>
            </a:r>
            <a:r>
              <a:rPr lang="en-US" altLang="ja-JP" sz="1200" dirty="0">
                <a:solidFill>
                  <a:srgbClr val="606068"/>
                </a:solidFill>
                <a:latin typeface="MS PGothic"/>
                <a:ea typeface="MS PGothic"/>
              </a:rPr>
              <a:t>××</a:t>
            </a:r>
            <a:r>
              <a:rPr lang="ja-JP" sz="1200">
                <a:solidFill>
                  <a:srgbClr val="606068"/>
                </a:solidFill>
              </a:rPr>
              <a:t>です</a:t>
            </a:r>
            <a:r>
              <a:rPr lang="ja-JP" altLang="en-US" sz="1200">
                <a:solidFill>
                  <a:srgbClr val="606068"/>
                </a:solidFill>
              </a:rPr>
              <a:t>。失礼いたします</a:t>
            </a:r>
            <a:r>
              <a:rPr lang="ja-JP" sz="1200">
                <a:solidFill>
                  <a:srgbClr val="606068"/>
                </a:solidFill>
              </a:rPr>
              <a:t>」</a:t>
            </a:r>
            <a:r>
              <a:rPr lang="ja-JP" altLang="en-US" sz="1200">
                <a:solidFill>
                  <a:srgbClr val="606068"/>
                </a:solidFill>
              </a:rPr>
              <a:t>と挨拶</a:t>
            </a:r>
            <a:r>
              <a:rPr lang="ja-JP" sz="1200">
                <a:solidFill>
                  <a:srgbClr val="606068"/>
                </a:solidFill>
              </a:rPr>
              <a:t>を</a:t>
            </a:r>
            <a:r>
              <a:rPr lang="ja-JP" altLang="en-US" sz="1200">
                <a:solidFill>
                  <a:srgbClr val="606068"/>
                </a:solidFill>
              </a:rPr>
              <a:t>すると印象が良</a:t>
            </a:r>
            <a:r>
              <a:rPr lang="ja-JP" sz="1200">
                <a:solidFill>
                  <a:srgbClr val="606068"/>
                </a:solidFill>
              </a:rPr>
              <a:t>い</a:t>
            </a:r>
            <a:r>
              <a:rPr lang="ja-JP" altLang="en-US" sz="1200">
                <a:solidFill>
                  <a:srgbClr val="606068"/>
                </a:solidFill>
              </a:rPr>
              <a:t>で</a:t>
            </a:r>
            <a:r>
              <a:rPr lang="ja-JP" sz="1200">
                <a:solidFill>
                  <a:srgbClr val="606068"/>
                </a:solidFill>
              </a:rPr>
              <a:t>しょう。</a:t>
            </a:r>
            <a:endParaRPr>
              <a:solidFill>
                <a:schemeClr val="tx1"/>
              </a:solidFill>
              <a:latin typeface="MS PGothic"/>
              <a:ea typeface="MS PGothic"/>
            </a:endParaRPr>
          </a:p>
        </p:txBody>
      </p:sp>
      <p:sp>
        <p:nvSpPr>
          <p:cNvPr id="9" name="コンテンツ プレースホルダー 3"/>
          <p:cNvSpPr txBox="1">
            <a:spLocks/>
          </p:cNvSpPr>
          <p:nvPr>
            <p:extLst>
              <p:ext uri="{D42A27DB-BD31-4B8C-83A1-F6EECF244321}">
                <p14:modId xmlns:p14="http://schemas.microsoft.com/office/powerpoint/2010/main" val="3983427659"/>
              </p:ext>
            </p:extLst>
          </p:nvPr>
        </p:nvSpPr>
        <p:spPr>
          <a:xfrm>
            <a:off x="6515100" y="1998663"/>
            <a:ext cx="4662488" cy="4890179"/>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0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18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600" kern="1200">
                <a:solidFill>
                  <a:schemeClr val="tx1">
                    <a:lumMod val="85000"/>
                    <a:lumOff val="15000"/>
                  </a:schemeClr>
                </a:solidFill>
                <a:latin typeface="+mn-lt"/>
                <a:ea typeface="+mn-ea"/>
                <a:cs typeface="+mn-cs"/>
              </a:defRPr>
            </a:lvl9pPr>
          </a:lstStyle>
          <a:p>
            <a:pPr>
              <a:buFont typeface="Arial" pitchFamily="34" charset="0"/>
              <a:buNone/>
            </a:pPr>
            <a:r>
              <a:rPr>
                <a:solidFill>
                  <a:srgbClr val="606068"/>
                </a:solidFill>
                <a:latin typeface="MS PGothic"/>
                <a:ea typeface="MS PGothic"/>
              </a:rPr>
              <a:t>10：「</a:t>
            </a:r>
            <a:r>
              <a:rPr altLang="en-US">
                <a:solidFill>
                  <a:srgbClr val="606068"/>
                </a:solidFill>
                <a:latin typeface="MS PGothic"/>
                <a:ea typeface="MS PGothic"/>
              </a:rPr>
              <a:t>伺わせていただきます</a:t>
            </a:r>
            <a:r>
              <a:rPr>
                <a:solidFill>
                  <a:srgbClr val="606068"/>
                </a:solidFill>
                <a:latin typeface="Hiragino Kaku Gothic Pro"/>
                <a:ea typeface="MS PGothic"/>
              </a:rPr>
              <a:t>」</a:t>
            </a:r>
            <a:endParaRPr lang="ja-JP">
              <a:solidFill>
                <a:schemeClr val="tx1"/>
              </a:solidFill>
              <a:latin typeface="Hiragino Kaku Gothic Pro"/>
            </a:endParaRPr>
          </a:p>
          <a:p>
            <a:pPr>
              <a:buNone/>
            </a:pPr>
            <a:r>
              <a:rPr lang="ja-JP" sz="1200">
                <a:solidFill>
                  <a:srgbClr val="606068"/>
                </a:solidFill>
              </a:rPr>
              <a:t>「</a:t>
            </a:r>
            <a:r>
              <a:rPr lang="ja-JP" altLang="en-US" sz="1200">
                <a:solidFill>
                  <a:srgbClr val="606068"/>
                </a:solidFill>
              </a:rPr>
              <a:t>伺わせていただきます</a:t>
            </a:r>
            <a:r>
              <a:rPr lang="ja-JP" sz="1200">
                <a:solidFill>
                  <a:srgbClr val="606068"/>
                </a:solidFill>
              </a:rPr>
              <a:t>」は</a:t>
            </a:r>
            <a:r>
              <a:rPr lang="ja-JP" altLang="en-US" sz="1200">
                <a:solidFill>
                  <a:srgbClr val="606068"/>
                </a:solidFill>
              </a:rPr>
              <a:t>二重敬語</a:t>
            </a:r>
            <a:r>
              <a:rPr lang="ja-JP" sz="1200">
                <a:solidFill>
                  <a:srgbClr val="606068"/>
                </a:solidFill>
              </a:rPr>
              <a:t>です。</a:t>
            </a:r>
            <a:r>
              <a:rPr lang="ja-JP" altLang="en-US" sz="1200">
                <a:solidFill>
                  <a:srgbClr val="606068"/>
                </a:solidFill>
              </a:rPr>
              <a:t>「伺う」ひとつで謙譲語ですので、「</a:t>
            </a:r>
            <a:r>
              <a:rPr lang="ja-JP" sz="1200">
                <a:solidFill>
                  <a:srgbClr val="606068"/>
                </a:solidFill>
              </a:rPr>
              <a:t>いただ</a:t>
            </a:r>
            <a:r>
              <a:rPr lang="ja-JP" altLang="en-US" sz="1200">
                <a:solidFill>
                  <a:srgbClr val="606068"/>
                </a:solidFill>
              </a:rPr>
              <a:t>きます</a:t>
            </a:r>
            <a:r>
              <a:rPr lang="ja-JP" sz="1200">
                <a:solidFill>
                  <a:srgbClr val="606068"/>
                </a:solidFill>
              </a:rPr>
              <a:t>」</a:t>
            </a:r>
            <a:r>
              <a:rPr lang="ja-JP" altLang="en-US" sz="1200">
                <a:solidFill>
                  <a:srgbClr val="606068"/>
                </a:solidFill>
              </a:rPr>
              <a:t>を付</a:t>
            </a:r>
            <a:r>
              <a:rPr lang="ja-JP" sz="1200">
                <a:solidFill>
                  <a:srgbClr val="606068"/>
                </a:solidFill>
              </a:rPr>
              <a:t>ける</a:t>
            </a:r>
            <a:r>
              <a:rPr lang="ja-JP" altLang="en-US" sz="1200">
                <a:solidFill>
                  <a:srgbClr val="606068"/>
                </a:solidFill>
              </a:rPr>
              <a:t>必要</a:t>
            </a:r>
            <a:r>
              <a:rPr lang="ja-JP" sz="1200">
                <a:solidFill>
                  <a:srgbClr val="606068"/>
                </a:solidFill>
              </a:rPr>
              <a:t>があり</a:t>
            </a:r>
            <a:r>
              <a:rPr lang="ja-JP" altLang="en-US" sz="1200">
                <a:solidFill>
                  <a:srgbClr val="606068"/>
                </a:solidFill>
              </a:rPr>
              <a:t>ません</a:t>
            </a:r>
            <a:r>
              <a:rPr lang="ja-JP" sz="1200">
                <a:solidFill>
                  <a:srgbClr val="606068"/>
                </a:solidFill>
              </a:rPr>
              <a:t>。「</a:t>
            </a:r>
            <a:r>
              <a:rPr lang="ja-JP" altLang="en-US" sz="1200">
                <a:solidFill>
                  <a:srgbClr val="606068"/>
                </a:solidFill>
              </a:rPr>
              <a:t>お伺</a:t>
            </a:r>
            <a:r>
              <a:rPr lang="ja-JP" sz="1200">
                <a:solidFill>
                  <a:srgbClr val="606068"/>
                </a:solidFill>
              </a:rPr>
              <a:t>い</a:t>
            </a:r>
            <a:r>
              <a:rPr lang="ja-JP" altLang="en-US" sz="1200">
                <a:solidFill>
                  <a:srgbClr val="606068"/>
                </a:solidFill>
              </a:rPr>
              <a:t>し</a:t>
            </a:r>
            <a:r>
              <a:rPr lang="ja-JP" sz="1200">
                <a:solidFill>
                  <a:srgbClr val="606068"/>
                </a:solidFill>
              </a:rPr>
              <a:t>ます」「お</a:t>
            </a:r>
            <a:r>
              <a:rPr lang="ja-JP" altLang="en-US" sz="1200">
                <a:solidFill>
                  <a:srgbClr val="606068"/>
                </a:solidFill>
              </a:rPr>
              <a:t>訪ね致</a:t>
            </a:r>
            <a:r>
              <a:rPr lang="ja-JP" sz="1200">
                <a:solidFill>
                  <a:srgbClr val="606068"/>
                </a:solidFill>
              </a:rPr>
              <a:t>し</a:t>
            </a:r>
            <a:r>
              <a:rPr lang="ja-JP" altLang="en-US" sz="1200">
                <a:solidFill>
                  <a:srgbClr val="606068"/>
                </a:solidFill>
              </a:rPr>
              <a:t>ま</a:t>
            </a:r>
            <a:r>
              <a:rPr lang="ja-JP" sz="1200">
                <a:solidFill>
                  <a:srgbClr val="606068"/>
                </a:solidFill>
              </a:rPr>
              <a:t>す」</a:t>
            </a:r>
            <a:r>
              <a:rPr lang="ja-JP" altLang="en-US" sz="1200">
                <a:solidFill>
                  <a:srgbClr val="606068"/>
                </a:solidFill>
              </a:rPr>
              <a:t>が正</a:t>
            </a:r>
            <a:r>
              <a:rPr lang="ja-JP" sz="1200">
                <a:solidFill>
                  <a:srgbClr val="606068"/>
                </a:solidFill>
              </a:rPr>
              <a:t>しい</a:t>
            </a:r>
            <a:r>
              <a:rPr lang="ja-JP" altLang="en-US" sz="1200">
                <a:solidFill>
                  <a:srgbClr val="606068"/>
                </a:solidFill>
              </a:rPr>
              <a:t>ビジネス敬語です</a:t>
            </a:r>
            <a:r>
              <a:rPr lang="ja-JP" sz="1200">
                <a:solidFill>
                  <a:srgbClr val="606068"/>
                </a:solidFill>
              </a:rPr>
              <a:t>。</a:t>
            </a:r>
            <a:endParaRPr>
              <a:solidFill>
                <a:schemeClr val="tx1"/>
              </a:solidFill>
              <a:latin typeface="MS PGothic"/>
              <a:ea typeface="MS PGothic"/>
            </a:endParaRPr>
          </a:p>
          <a:p>
            <a:pPr>
              <a:buFont typeface="Arial" pitchFamily="34" charset="0"/>
              <a:buNone/>
            </a:pPr>
            <a:r>
              <a:rPr dirty="0">
                <a:solidFill>
                  <a:srgbClr val="606068"/>
                </a:solidFill>
                <a:latin typeface="MS PGothic"/>
                <a:ea typeface="MS PGothic"/>
              </a:rPr>
              <a:t>11：「</a:t>
            </a:r>
            <a:r>
              <a:rPr dirty="0" err="1">
                <a:solidFill>
                  <a:srgbClr val="606068"/>
                </a:solidFill>
                <a:latin typeface="Hiragino Kaku Gothic Pro"/>
                <a:ea typeface="MS PGothic"/>
              </a:rPr>
              <a:t>この件、おわかりでしょうか</a:t>
            </a:r>
            <a:r>
              <a:rPr dirty="0">
                <a:solidFill>
                  <a:srgbClr val="606068"/>
                </a:solidFill>
                <a:latin typeface="Hiragino Kaku Gothic Pro"/>
                <a:ea typeface="MS PGothic"/>
              </a:rPr>
              <a:t>」</a:t>
            </a:r>
            <a:endParaRPr>
              <a:solidFill>
                <a:schemeClr val="tx1"/>
              </a:solidFill>
              <a:latin typeface="MS PGothic"/>
              <a:ea typeface="MS PGothic"/>
            </a:endParaRPr>
          </a:p>
          <a:p>
            <a:pPr>
              <a:buNone/>
            </a:pPr>
            <a:r>
              <a:rPr lang="ja-JP" sz="1200">
                <a:solidFill>
                  <a:srgbClr val="606068"/>
                </a:solidFill>
              </a:rPr>
              <a:t>目上の人に対して</a:t>
            </a:r>
            <a:r>
              <a:rPr lang="ja-JP" altLang="en-US" sz="1200">
                <a:solidFill>
                  <a:srgbClr val="606068"/>
                </a:solidFill>
              </a:rPr>
              <a:t>、「おわかりでしょうか」と</a:t>
            </a:r>
            <a:r>
              <a:rPr lang="ja-JP" sz="1200">
                <a:solidFill>
                  <a:srgbClr val="606068"/>
                </a:solidFill>
              </a:rPr>
              <a:t>使う</a:t>
            </a:r>
            <a:r>
              <a:rPr lang="ja-JP" altLang="en-US" sz="1200">
                <a:solidFill>
                  <a:srgbClr val="606068"/>
                </a:solidFill>
              </a:rPr>
              <a:t>のは大変</a:t>
            </a:r>
            <a:r>
              <a:rPr lang="ja-JP" sz="1200">
                <a:solidFill>
                  <a:srgbClr val="606068"/>
                </a:solidFill>
              </a:rPr>
              <a:t>失礼</a:t>
            </a:r>
            <a:r>
              <a:rPr lang="ja-JP" altLang="en-US" sz="1200">
                <a:solidFill>
                  <a:srgbClr val="606068"/>
                </a:solidFill>
              </a:rPr>
              <a:t>で</a:t>
            </a:r>
            <a:r>
              <a:rPr lang="ja-JP" sz="1200">
                <a:solidFill>
                  <a:srgbClr val="606068"/>
                </a:solidFill>
              </a:rPr>
              <a:t>す。</a:t>
            </a:r>
            <a:r>
              <a:rPr lang="ja-JP" altLang="en-US" sz="1200">
                <a:solidFill>
                  <a:srgbClr val="606068"/>
                </a:solidFill>
              </a:rPr>
              <a:t>先生が生徒へ指導</a:t>
            </a:r>
            <a:r>
              <a:rPr lang="ja-JP" sz="1200">
                <a:solidFill>
                  <a:srgbClr val="606068"/>
                </a:solidFill>
              </a:rPr>
              <a:t>してい</a:t>
            </a:r>
            <a:r>
              <a:rPr lang="ja-JP" altLang="en-US" sz="1200">
                <a:solidFill>
                  <a:srgbClr val="606068"/>
                </a:solidFill>
              </a:rPr>
              <a:t>る</a:t>
            </a:r>
            <a:r>
              <a:rPr lang="ja-JP" sz="1200">
                <a:solidFill>
                  <a:srgbClr val="606068"/>
                </a:solidFill>
              </a:rPr>
              <a:t>よ</a:t>
            </a:r>
            <a:r>
              <a:rPr lang="ja-JP" altLang="en-US" sz="1200">
                <a:solidFill>
                  <a:srgbClr val="606068"/>
                </a:solidFill>
              </a:rPr>
              <a:t>うな場面ならと</a:t>
            </a:r>
            <a:r>
              <a:rPr lang="ja-JP" sz="1200">
                <a:solidFill>
                  <a:srgbClr val="606068"/>
                </a:solidFill>
              </a:rPr>
              <a:t>も</a:t>
            </a:r>
            <a:r>
              <a:rPr lang="ja-JP" altLang="en-US" sz="1200">
                <a:solidFill>
                  <a:srgbClr val="606068"/>
                </a:solidFill>
              </a:rPr>
              <a:t>かく、ビジネスのシーンに</a:t>
            </a:r>
            <a:r>
              <a:rPr lang="ja-JP" sz="1200">
                <a:solidFill>
                  <a:srgbClr val="606068"/>
                </a:solidFill>
              </a:rPr>
              <a:t>おい</a:t>
            </a:r>
            <a:r>
              <a:rPr lang="ja-JP" altLang="en-US" sz="1200">
                <a:solidFill>
                  <a:srgbClr val="606068"/>
                </a:solidFill>
              </a:rPr>
              <a:t>ては「この件に関</a:t>
            </a:r>
            <a:r>
              <a:rPr lang="ja-JP" sz="1200">
                <a:solidFill>
                  <a:srgbClr val="606068"/>
                </a:solidFill>
              </a:rPr>
              <a:t>しま</a:t>
            </a:r>
            <a:r>
              <a:rPr lang="ja-JP" altLang="en-US" sz="1200">
                <a:solidFill>
                  <a:srgbClr val="606068"/>
                </a:solidFill>
              </a:rPr>
              <a:t>して、ご理解</a:t>
            </a:r>
            <a:r>
              <a:rPr lang="ja-JP" sz="1200">
                <a:solidFill>
                  <a:srgbClr val="606068"/>
                </a:solidFill>
              </a:rPr>
              <a:t>い</a:t>
            </a:r>
            <a:r>
              <a:rPr lang="ja-JP" altLang="en-US" sz="1200">
                <a:solidFill>
                  <a:srgbClr val="606068"/>
                </a:solidFill>
              </a:rPr>
              <a:t>ただけたました</a:t>
            </a:r>
            <a:r>
              <a:rPr lang="ja-JP" sz="1200">
                <a:solidFill>
                  <a:srgbClr val="606068"/>
                </a:solidFill>
              </a:rPr>
              <a:t>でしょう</a:t>
            </a:r>
            <a:r>
              <a:rPr lang="ja-JP" altLang="en-US" sz="1200">
                <a:solidFill>
                  <a:srgbClr val="606068"/>
                </a:solidFill>
              </a:rPr>
              <a:t>か」と謙遜して用いるのが適切です</a:t>
            </a:r>
            <a:r>
              <a:rPr lang="ja-JP" sz="1200">
                <a:solidFill>
                  <a:srgbClr val="606068"/>
                </a:solidFill>
              </a:rPr>
              <a:t>。</a:t>
            </a:r>
            <a:endParaRPr>
              <a:solidFill>
                <a:schemeClr val="tx1"/>
              </a:solidFill>
              <a:latin typeface="MS PGothic"/>
              <a:ea typeface="MS PGothic"/>
            </a:endParaRPr>
          </a:p>
          <a:p>
            <a:pPr>
              <a:buNone/>
            </a:pPr>
            <a:r>
              <a:rPr dirty="0">
                <a:solidFill>
                  <a:srgbClr val="606068"/>
                </a:solidFill>
                <a:latin typeface="MS PGothic"/>
                <a:ea typeface="MS PGothic"/>
              </a:rPr>
              <a:t>12：「</a:t>
            </a:r>
            <a:r>
              <a:rPr dirty="0" err="1">
                <a:solidFill>
                  <a:srgbClr val="606068"/>
                </a:solidFill>
                <a:latin typeface="MS PGothic"/>
                <a:ea typeface="MS PGothic"/>
              </a:rPr>
              <a:t>拝見・拝読させていただきました</a:t>
            </a:r>
            <a:r>
              <a:rPr dirty="0">
                <a:solidFill>
                  <a:srgbClr val="606068"/>
                </a:solidFill>
                <a:latin typeface="MS PGothic"/>
                <a:ea typeface="MS PGothic"/>
              </a:rPr>
              <a:t>」</a:t>
            </a:r>
            <a:endParaRPr>
              <a:solidFill>
                <a:schemeClr val="tx1"/>
              </a:solidFill>
              <a:latin typeface="MS PGothic"/>
              <a:ea typeface="MS PGothic"/>
            </a:endParaRPr>
          </a:p>
          <a:p>
            <a:pPr>
              <a:buNone/>
            </a:pPr>
            <a:r>
              <a:rPr lang="ja-JP" sz="1200">
                <a:solidFill>
                  <a:srgbClr val="606068"/>
                </a:solidFill>
              </a:rPr>
              <a:t>「拝見・拝読させていただきました」は、代表的な二重敬語です。非常に丁寧に聞こえますが、やりすぎ感が否めません。そして、「拝」が謙譲語の意味を持つため、「いただく」をつける必要はありません。</a:t>
            </a:r>
            <a:endParaRPr>
              <a:solidFill>
                <a:schemeClr val="tx1"/>
              </a:solidFill>
              <a:latin typeface="MS PGothic"/>
              <a:ea typeface="MS PGothic"/>
            </a:endParaRPr>
          </a:p>
          <a:p>
            <a:pPr>
              <a:buNone/>
            </a:pPr>
            <a:r>
              <a:rPr lang="ja-JP" sz="1200">
                <a:solidFill>
                  <a:srgbClr val="606068"/>
                </a:solidFill>
              </a:rPr>
              <a:t>「拝見・拝読いたしました」が正しい使い方です。</a:t>
            </a:r>
            <a:endParaRPr>
              <a:solidFill>
                <a:schemeClr val="tx1"/>
              </a:solidFill>
              <a:latin typeface="MS PGothic"/>
              <a:ea typeface="MS PGothic"/>
            </a:endParaRPr>
          </a:p>
        </p:txBody>
      </p:sp>
    </p:spTree>
    <p:extLst>
      <p:ext uri="{BB962C8B-B14F-4D97-AF65-F5344CB8AC3E}">
        <p14:creationId xmlns:p14="http://schemas.microsoft.com/office/powerpoint/2010/main" val="3983457298"/>
      </p:ext>
    </p:extLst>
  </p:cSld>
  <p:clrMapOvr>
    <a:masterClrMapping/>
  </p:clrMapOvr>
</p:sld>
</file>

<file path=ppt/theme/theme1.xml><?xml version="1.0" encoding="utf-8"?>
<a:theme xmlns:a="http://schemas.openxmlformats.org/drawingml/2006/main" name="メトロポリタン">
  <a:themeElements>
    <a:clrScheme name="メトロポリタン">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メトロポリタン">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メトロポリタン">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0</TotalTime>
  <Words>0</Words>
  <Application>Microsoft Office PowerPoint</Application>
  <PresentationFormat>ワイド画面</PresentationFormat>
  <Paragraphs>0</Paragraphs>
  <Slides>24</Slides>
  <Notes>24</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メトロポリタン</vt:lpstr>
      <vt:lpstr>社会人１年生の気持ちで学ぼう</vt:lpstr>
      <vt:lpstr>今日のテーマ</vt:lpstr>
      <vt:lpstr>PowerPoint プレゼンテーション</vt:lpstr>
      <vt:lpstr>PowerPoint プレゼンテーション</vt:lpstr>
      <vt:lpstr>電話で よく使う用語例</vt:lpstr>
      <vt:lpstr>「お」と「ご」の使い分け</vt:lpstr>
      <vt:lpstr>Q.  問題です。下記の言葉に 　「お」か「ご」をつけましょう！</vt:lpstr>
      <vt:lpstr>この言葉、もしかしたら地雷かも……。 仕事で目上の人に使うのは微妙なビジネス敬語まとめ24選！ </vt:lpstr>
      <vt:lpstr>この言葉、もしかしたら地雷かも……。 仕事で目上の人に使うのは微妙なビジネス敬語まとめ24選！ </vt:lpstr>
      <vt:lpstr>この言葉、もしかしたら地雷かも……。 仕事で目上の人に使うのは微妙なビジネス敬語まとめ24選！ </vt:lpstr>
      <vt:lpstr>この言葉、もしかしたら地雷かも……。 仕事で目上の人に使うのは微妙なビジネス敬語まとめ24選！ </vt:lpstr>
      <vt:lpstr>まとめ</vt:lpstr>
      <vt:lpstr>正しい文章の書き方</vt:lpstr>
      <vt:lpstr>メール</vt:lpstr>
      <vt:lpstr>メール</vt:lpstr>
      <vt:lpstr>ビジネス文書</vt:lpstr>
      <vt:lpstr>ビジネス文書</vt:lpstr>
      <vt:lpstr>まとめ</vt:lpstr>
      <vt:lpstr>立ち振る舞い、身だしなみ、笑顔で挨拶</vt:lpstr>
      <vt:lpstr>立ち振る舞い</vt:lpstr>
      <vt:lpstr>身だしなみ</vt:lpstr>
      <vt:lpstr>笑顔であいさつ</vt:lpstr>
      <vt:lpstr>まとめ</vt:lpstr>
      <vt:lpstr>最後にビジネスマナーの 基本をもうー度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社会人１年生の気持ちで学ぼう</dc:title>
  <dc:creator/>
  <cp:lastModifiedBy/>
  <cp:revision>4</cp:revision>
  <dcterms:created xsi:type="dcterms:W3CDTF">2012-07-27T23:28:17Z</dcterms:created>
  <dcterms:modified xsi:type="dcterms:W3CDTF">2017-07-03T21:28:20Z</dcterms:modified>
</cp:coreProperties>
</file>